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7" r:id="rId6"/>
    <p:sldId id="273" r:id="rId7"/>
    <p:sldId id="274" r:id="rId8"/>
    <p:sldId id="275" r:id="rId9"/>
    <p:sldId id="269" r:id="rId10"/>
    <p:sldId id="268" r:id="rId11"/>
    <p:sldId id="277" r:id="rId12"/>
    <p:sldId id="278" r:id="rId13"/>
    <p:sldId id="259" r:id="rId14"/>
    <p:sldId id="261" r:id="rId15"/>
    <p:sldId id="276" r:id="rId16"/>
    <p:sldId id="264" r:id="rId17"/>
    <p:sldId id="265" r:id="rId18"/>
    <p:sldId id="280" r:id="rId19"/>
    <p:sldId id="266" r:id="rId20"/>
    <p:sldId id="270" r:id="rId21"/>
    <p:sldId id="271" r:id="rId22"/>
    <p:sldId id="272" r:id="rId23"/>
    <p:sldId id="279" r:id="rId24"/>
  </p:sldIdLst>
  <p:sldSz cx="9144000" cy="6858000" type="screen4x3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14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DB71B-4FB9-416C-910B-5BBFFF144BBF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114D7-A861-4CA4-A4F4-EF3097629814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BCD86-D4CA-4D13-A720-365ADEAEEA4D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65B0C-72FA-4F07-921A-75CD9EE21E4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E5E1A-3897-466A-B061-A45E46A8609B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3F27A-CF55-4B4D-A92D-9FFE3BB3CAF7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FA3B9-99BA-4082-88D4-6E996616B116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1C940-0E75-45C7-BB83-5FEC93F42C10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5AB14-3DE6-4008-A2CD-CA582E7AAC09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D060C-8D10-437D-943F-552155A99A84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00943-6DBA-41FE-A6EC-59764255082C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6FBA1-3F4D-49B9-9067-7DB462CA4277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D2BEF-238C-43F9-A26D-E672806CB6B5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1E11F-8FA4-4DFE-813C-1A5358BC8BB1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962D2-3792-4A60-A8D7-A94FB656766D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4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AA91B-0B3C-4612-BD9C-152DE42B9D4D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5D4B6-4E01-4D03-8126-E6805DDF2A13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3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F96EB-F938-46C6-B831-AF1FFE2A1A59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26E65-7D78-49F9-B00F-2C8FAA2700E0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4DA81-AD2C-4B6D-81F1-8BC89618951A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6F149-539D-41BD-805F-08855DCE1435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FE3E2-5A4E-48BA-8481-6411FF5150E5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Zástupný symbol pro nadpis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 předlohy nadpisů.</a:t>
            </a:r>
          </a:p>
        </p:txBody>
      </p:sp>
      <p:sp>
        <p:nvSpPr>
          <p:cNvPr id="1027" name="Zástupný symbol pro tex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2B50F0B-7434-4D74-9D1E-F0826FFA5F46}" type="datetimeFigureOut">
              <a:rPr lang="cs-CZ"/>
              <a:pPr>
                <a:defRPr/>
              </a:pPr>
              <a:t>23.4.2011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4E19338-0657-4081-9642-36374EACA1BC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enderartists.org/forum/attachment.php?s=26195a71ce7dcb51f0e117d90b563aa9&amp;attachmentid=119638&amp;d=128907623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b="1" smtClean="0"/>
              <a:t>Využití Blenderu při výuce počítačové grafiky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mtClean="0">
                <a:solidFill>
                  <a:srgbClr val="898989"/>
                </a:solidFill>
              </a:rPr>
              <a:t>Martin Němec</a:t>
            </a:r>
            <a:endParaRPr lang="en-US" smtClean="0">
              <a:solidFill>
                <a:srgbClr val="898989"/>
              </a:solidFill>
            </a:endParaRPr>
          </a:p>
          <a:p>
            <a:r>
              <a:rPr lang="en-US" smtClean="0">
                <a:solidFill>
                  <a:srgbClr val="898989"/>
                </a:solidFill>
              </a:rPr>
              <a:t>martin.nemec@vsb.cz</a:t>
            </a:r>
            <a:endParaRPr lang="cs-CZ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Scriptování Python</a:t>
            </a:r>
          </a:p>
        </p:txBody>
      </p:sp>
      <p:sp>
        <p:nvSpPr>
          <p:cNvPr id="22530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Silná stránka Blenderu (Brownův pohyb)</a:t>
            </a:r>
          </a:p>
          <a:p>
            <a:endParaRPr lang="cs-CZ" smtClean="0"/>
          </a:p>
          <a:p>
            <a:endParaRPr lang="cs-CZ" smtClean="0"/>
          </a:p>
          <a:p>
            <a:endParaRPr lang="cs-CZ" smtClean="0"/>
          </a:p>
          <a:p>
            <a:endParaRPr lang="cs-CZ" smtClean="0"/>
          </a:p>
          <a:p>
            <a:pPr>
              <a:buFont typeface="Arial" charset="0"/>
              <a:buNone/>
            </a:pPr>
            <a:endParaRPr lang="cs-CZ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492375"/>
            <a:ext cx="26114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4691063"/>
            <a:ext cx="3509963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3800" y="2420938"/>
            <a:ext cx="3922713" cy="202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Plugines, external programs</a:t>
            </a:r>
            <a:endParaRPr lang="cs-CZ" smtClean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25963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s-CZ" sz="3000" dirty="0" smtClean="0"/>
              <a:t>Generátory mraků, stromů apod. (</a:t>
            </a:r>
            <a:r>
              <a:rPr lang="cs-CZ" sz="3000" i="1" dirty="0" err="1" smtClean="0"/>
              <a:t>Cloud</a:t>
            </a:r>
            <a:r>
              <a:rPr lang="cs-CZ" sz="3000" i="1" dirty="0" smtClean="0"/>
              <a:t> </a:t>
            </a:r>
            <a:r>
              <a:rPr lang="cs-CZ" sz="3000" i="1" dirty="0" err="1" smtClean="0"/>
              <a:t>Generator</a:t>
            </a:r>
            <a:r>
              <a:rPr lang="cs-CZ" sz="3000" i="1" dirty="0" smtClean="0"/>
              <a:t> )</a:t>
            </a:r>
            <a:endParaRPr lang="en-US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cs-CZ" sz="3000"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s-CZ" sz="3000" dirty="0" smtClean="0"/>
              <a:t>		     </a:t>
            </a:r>
            <a:r>
              <a:rPr lang="en-US" sz="3000" dirty="0" smtClean="0"/>
              <a:t>Ivy Generator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cs-CZ" sz="3000" dirty="0"/>
          </a:p>
        </p:txBody>
      </p:sp>
      <p:sp>
        <p:nvSpPr>
          <p:cNvPr id="4" name="Nadpis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3556" name="Picture 2" descr="F:\--- MGA ---\Ivy generator\test\lis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9725" y="3600450"/>
            <a:ext cx="37242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 descr="Click image for larger version&#10;&#10;Name: raincloud2.jpg&#10;Views: 37&#10;Size: 22.6 KB&#10;ID: 119638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6013" y="2708275"/>
            <a:ext cx="33337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Fyzika a Game engine</a:t>
            </a:r>
          </a:p>
        </p:txBody>
      </p:sp>
      <p:sp>
        <p:nvSpPr>
          <p:cNvPr id="24578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Využití fyziky</a:t>
            </a:r>
          </a:p>
          <a:p>
            <a:pPr lvl="1"/>
            <a:r>
              <a:rPr lang="cs-CZ" smtClean="0"/>
              <a:t>Částice, látky, soft body, kapaliny, kouř apod.</a:t>
            </a:r>
          </a:p>
          <a:p>
            <a:r>
              <a:rPr lang="cs-CZ" smtClean="0"/>
              <a:t>Game engine</a:t>
            </a:r>
          </a:p>
          <a:p>
            <a:pPr lvl="1"/>
            <a:r>
              <a:rPr lang="cs-CZ" smtClean="0"/>
              <a:t>Vytváření animací </a:t>
            </a:r>
          </a:p>
          <a:p>
            <a:pPr lvl="1"/>
            <a:r>
              <a:rPr lang="cs-CZ" smtClean="0"/>
              <a:t>Využití herního systému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4663" y="4799013"/>
            <a:ext cx="4859337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Stereo v blenderu</a:t>
            </a:r>
          </a:p>
        </p:txBody>
      </p:sp>
      <p:sp>
        <p:nvSpPr>
          <p:cNvPr id="25602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Stereo projekce velmi populární</a:t>
            </a:r>
          </a:p>
          <a:p>
            <a:r>
              <a:rPr lang="cs-CZ" smtClean="0"/>
              <a:t>Aktuálně podpora 3D zobrazení (pouze Game Engine)</a:t>
            </a:r>
          </a:p>
          <a:p>
            <a:r>
              <a:rPr lang="cs-CZ" smtClean="0"/>
              <a:t>Možnost v závislosti na možnostech zvolit vhodný typ stereo projekce</a:t>
            </a:r>
          </a:p>
          <a:p>
            <a:endParaRPr lang="cs-CZ" smtClean="0"/>
          </a:p>
          <a:p>
            <a:endParaRPr lang="cs-CZ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Typy stereo projekce</a:t>
            </a:r>
          </a:p>
        </p:txBody>
      </p:sp>
      <p:sp>
        <p:nvSpPr>
          <p:cNvPr id="26626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smtClean="0"/>
              <a:t>Side by side &amp; Above Below</a:t>
            </a:r>
          </a:p>
          <a:p>
            <a:r>
              <a:rPr lang="cs-CZ" sz="2400" smtClean="0"/>
              <a:t>Anaglyph</a:t>
            </a:r>
          </a:p>
          <a:p>
            <a:r>
              <a:rPr lang="cs-CZ" sz="2400" smtClean="0"/>
              <a:t>Interlanced &amp; Vinterlance</a:t>
            </a:r>
          </a:p>
          <a:p>
            <a:r>
              <a:rPr lang="cs-CZ" sz="2400" smtClean="0"/>
              <a:t>QuadBuffer</a:t>
            </a:r>
          </a:p>
          <a:p>
            <a:endParaRPr lang="cs-CZ" sz="2400" smtClean="0"/>
          </a:p>
        </p:txBody>
      </p:sp>
      <p:pic>
        <p:nvPicPr>
          <p:cNvPr id="26627" name="Picture 2" descr="C:\Users\nem03\Desktop\ssssss\aboveBe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8850" y="836613"/>
            <a:ext cx="1590675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3" descr="C:\Users\nem03\Desktop\ssssss\sideBySid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363" y="1196975"/>
            <a:ext cx="196056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4" descr="C:\Users\nem03\Desktop\ssssss\anaglyph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5963" y="2708275"/>
            <a:ext cx="1944687" cy="154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5" descr="C:\Users\nem03\Desktop\ssssss\interlac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4508500"/>
            <a:ext cx="248920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6" descr="C:\Users\nem03\Desktop\ssssss\normal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6688" y="4508500"/>
            <a:ext cx="2376487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7" descr="C:\Users\nem03\Desktop\ssssss\vinterlac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3575" y="4508500"/>
            <a:ext cx="2474913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Minuta animace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err="1" smtClean="0"/>
              <a:t>Renderování</a:t>
            </a:r>
            <a:r>
              <a:rPr lang="cs-CZ" dirty="0" smtClean="0"/>
              <a:t> jednoho snímku 10 minut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Jedna minuta 1500 jednotlivých snímků (25 </a:t>
            </a:r>
            <a:r>
              <a:rPr lang="cs-CZ" dirty="0" err="1" smtClean="0"/>
              <a:t>fps</a:t>
            </a:r>
            <a:r>
              <a:rPr lang="cs-CZ" dirty="0" smtClean="0"/>
              <a:t>)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s-CZ" dirty="0" smtClean="0"/>
              <a:t>		1 500 x </a:t>
            </a:r>
            <a:r>
              <a:rPr lang="en-US" dirty="0" smtClean="0"/>
              <a:t>1</a:t>
            </a:r>
            <a:r>
              <a:rPr lang="cs-CZ" dirty="0" smtClean="0"/>
              <a:t>0 minut = </a:t>
            </a:r>
            <a:r>
              <a:rPr lang="en-US" dirty="0" smtClean="0"/>
              <a:t>2</a:t>
            </a:r>
            <a:r>
              <a:rPr lang="cs-CZ" dirty="0" smtClean="0"/>
              <a:t>50 hodin </a:t>
            </a:r>
            <a:r>
              <a:rPr lang="en-US" dirty="0" smtClean="0"/>
              <a:t>(</a:t>
            </a:r>
            <a:r>
              <a:rPr lang="cs-CZ" dirty="0" smtClean="0"/>
              <a:t>10 dní</a:t>
            </a:r>
            <a:r>
              <a:rPr lang="en-US" dirty="0" smtClean="0"/>
              <a:t>)</a:t>
            </a:r>
            <a:r>
              <a:rPr lang="cs-CZ" dirty="0" smtClean="0"/>
              <a:t>.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cs-CZ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err="1" smtClean="0"/>
              <a:t>Renderování</a:t>
            </a:r>
            <a:r>
              <a:rPr lang="cs-CZ" dirty="0" smtClean="0"/>
              <a:t> jednoho složitého snímku animovaného filmu </a:t>
            </a:r>
            <a:r>
              <a:rPr lang="cs-CZ" dirty="0" err="1" smtClean="0"/>
              <a:t>Cars</a:t>
            </a:r>
            <a:r>
              <a:rPr lang="cs-CZ" dirty="0" smtClean="0"/>
              <a:t> (2006, </a:t>
            </a:r>
            <a:r>
              <a:rPr lang="cs-CZ" dirty="0" err="1" smtClean="0"/>
              <a:t>Pixar</a:t>
            </a:r>
            <a:r>
              <a:rPr lang="cs-CZ" dirty="0" smtClean="0"/>
              <a:t>) trvalo přibližně 17 hodin a na jeho výpočtu se podílelo zhruba 3000 výpočetních uzlu.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cs-CZ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Síťové renderování</a:t>
            </a:r>
          </a:p>
        </p:txBody>
      </p:sp>
      <p:sp>
        <p:nvSpPr>
          <p:cNvPr id="28674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550"/>
          </a:xfrm>
        </p:spPr>
        <p:txBody>
          <a:bodyPr/>
          <a:lstStyle/>
          <a:p>
            <a:r>
              <a:rPr lang="cs-CZ" smtClean="0"/>
              <a:t>Externí programy (Loki Render 2.4x)</a:t>
            </a:r>
          </a:p>
          <a:p>
            <a:r>
              <a:rPr lang="cs-CZ" smtClean="0"/>
              <a:t>Externí projekty (Renderfarm.fi)</a:t>
            </a:r>
          </a:p>
          <a:p>
            <a:endParaRPr lang="cs-CZ" smtClean="0"/>
          </a:p>
          <a:p>
            <a:r>
              <a:rPr lang="cs-CZ" smtClean="0"/>
              <a:t>Nedopracované síťové renderování </a:t>
            </a:r>
          </a:p>
          <a:p>
            <a:r>
              <a:rPr lang="cs-CZ" smtClean="0"/>
              <a:t>Úprava pro verzi 2.57 (jako addons)</a:t>
            </a:r>
          </a:p>
          <a:p>
            <a:r>
              <a:rPr lang="cs-CZ" smtClean="0"/>
              <a:t>Aktuálně odstraněny největší chyby </a:t>
            </a:r>
          </a:p>
          <a:p>
            <a:pPr lvl="1"/>
            <a:r>
              <a:rPr lang="cs-CZ" smtClean="0"/>
              <a:t>Možnost znovu se připojit </a:t>
            </a:r>
          </a:p>
          <a:p>
            <a:pPr lvl="1"/>
            <a:r>
              <a:rPr lang="cs-CZ" smtClean="0"/>
              <a:t>Nastavit po připojení formát výsledného videa</a:t>
            </a:r>
          </a:p>
          <a:p>
            <a:pPr lvl="1"/>
            <a:endParaRPr lang="cs-CZ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Délka renderování </a:t>
            </a:r>
          </a:p>
          <a:p>
            <a:r>
              <a:rPr lang="cs-CZ" smtClean="0"/>
              <a:t>Formát OpenEXR</a:t>
            </a:r>
          </a:p>
        </p:txBody>
      </p:sp>
      <p:sp>
        <p:nvSpPr>
          <p:cNvPr id="29697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Použití síťového renderování</a:t>
            </a:r>
          </a:p>
        </p:txBody>
      </p:sp>
      <p:grpSp>
        <p:nvGrpSpPr>
          <p:cNvPr id="29698" name="Skupina 25"/>
          <p:cNvGrpSpPr>
            <a:grpSpLocks/>
          </p:cNvGrpSpPr>
          <p:nvPr/>
        </p:nvGrpSpPr>
        <p:grpSpPr bwMode="auto">
          <a:xfrm>
            <a:off x="4716463" y="4292600"/>
            <a:ext cx="3671887" cy="2073275"/>
            <a:chOff x="2627784" y="2355610"/>
            <a:chExt cx="3672408" cy="2072132"/>
          </a:xfrm>
        </p:grpSpPr>
        <p:sp>
          <p:nvSpPr>
            <p:cNvPr id="4" name="TextovéPole 3"/>
            <p:cNvSpPr txBox="1"/>
            <p:nvPr/>
          </p:nvSpPr>
          <p:spPr>
            <a:xfrm>
              <a:off x="4067850" y="3285372"/>
              <a:ext cx="863723" cy="36968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>
                  <a:latin typeface="+mn-lt"/>
                </a:rPr>
                <a:t>Master</a:t>
              </a:r>
            </a:p>
          </p:txBody>
        </p:sp>
        <p:sp>
          <p:nvSpPr>
            <p:cNvPr id="5" name="TextovéPole 4"/>
            <p:cNvSpPr txBox="1"/>
            <p:nvPr/>
          </p:nvSpPr>
          <p:spPr>
            <a:xfrm>
              <a:off x="2627784" y="2996606"/>
              <a:ext cx="863723" cy="36968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Client</a:t>
              </a:r>
              <a:endParaRPr lang="cs-CZ" dirty="0">
                <a:latin typeface="+mn-lt"/>
              </a:endParaRPr>
            </a:p>
          </p:txBody>
        </p:sp>
        <p:sp>
          <p:nvSpPr>
            <p:cNvPr id="6" name="TextovéPole 5"/>
            <p:cNvSpPr txBox="1"/>
            <p:nvPr/>
          </p:nvSpPr>
          <p:spPr>
            <a:xfrm>
              <a:off x="5436469" y="2355610"/>
              <a:ext cx="863723" cy="36968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Slave</a:t>
              </a:r>
              <a:endParaRPr lang="cs-CZ" dirty="0">
                <a:latin typeface="+mn-lt"/>
              </a:endParaRPr>
            </a:p>
          </p:txBody>
        </p:sp>
        <p:sp>
          <p:nvSpPr>
            <p:cNvPr id="7" name="TextovéPole 6"/>
            <p:cNvSpPr txBox="1"/>
            <p:nvPr/>
          </p:nvSpPr>
          <p:spPr>
            <a:xfrm>
              <a:off x="5436469" y="2780825"/>
              <a:ext cx="863723" cy="36968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Slave</a:t>
              </a:r>
              <a:endParaRPr lang="cs-CZ" dirty="0">
                <a:latin typeface="+mn-lt"/>
              </a:endParaRPr>
            </a:p>
          </p:txBody>
        </p:sp>
        <p:sp>
          <p:nvSpPr>
            <p:cNvPr id="8" name="TextovéPole 7"/>
            <p:cNvSpPr txBox="1"/>
            <p:nvPr/>
          </p:nvSpPr>
          <p:spPr>
            <a:xfrm>
              <a:off x="5436469" y="3626497"/>
              <a:ext cx="863723" cy="36968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Slave</a:t>
              </a:r>
              <a:endParaRPr lang="cs-CZ" dirty="0">
                <a:latin typeface="+mn-lt"/>
              </a:endParaRPr>
            </a:p>
          </p:txBody>
        </p:sp>
        <p:sp>
          <p:nvSpPr>
            <p:cNvPr id="9" name="TextovéPole 8"/>
            <p:cNvSpPr txBox="1"/>
            <p:nvPr/>
          </p:nvSpPr>
          <p:spPr>
            <a:xfrm>
              <a:off x="5436469" y="4058059"/>
              <a:ext cx="863723" cy="36968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Slave</a:t>
              </a:r>
              <a:endParaRPr lang="cs-CZ" dirty="0">
                <a:latin typeface="+mn-lt"/>
              </a:endParaRPr>
            </a:p>
          </p:txBody>
        </p:sp>
        <p:sp>
          <p:nvSpPr>
            <p:cNvPr id="10" name="TextovéPole 9"/>
            <p:cNvSpPr txBox="1"/>
            <p:nvPr/>
          </p:nvSpPr>
          <p:spPr>
            <a:xfrm>
              <a:off x="2627784" y="3491633"/>
              <a:ext cx="863723" cy="36968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Client</a:t>
              </a:r>
              <a:endParaRPr lang="cs-CZ" dirty="0">
                <a:latin typeface="+mn-lt"/>
              </a:endParaRPr>
            </a:p>
          </p:txBody>
        </p:sp>
        <p:cxnSp>
          <p:nvCxnSpPr>
            <p:cNvPr id="12" name="Přímá spojovací čára 11"/>
            <p:cNvCxnSpPr>
              <a:stCxn id="5" idx="3"/>
              <a:endCxn id="4" idx="1"/>
            </p:cNvCxnSpPr>
            <p:nvPr/>
          </p:nvCxnSpPr>
          <p:spPr>
            <a:xfrm>
              <a:off x="3491507" y="3182242"/>
              <a:ext cx="576344" cy="287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římá spojovací čára 13"/>
            <p:cNvCxnSpPr>
              <a:stCxn id="10" idx="3"/>
              <a:endCxn id="4" idx="1"/>
            </p:cNvCxnSpPr>
            <p:nvPr/>
          </p:nvCxnSpPr>
          <p:spPr>
            <a:xfrm flipV="1">
              <a:off x="3491507" y="3469421"/>
              <a:ext cx="576344" cy="206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ovací čára 15"/>
            <p:cNvCxnSpPr>
              <a:stCxn id="4" idx="3"/>
              <a:endCxn id="6" idx="1"/>
            </p:cNvCxnSpPr>
            <p:nvPr/>
          </p:nvCxnSpPr>
          <p:spPr>
            <a:xfrm flipV="1">
              <a:off x="4931573" y="2539658"/>
              <a:ext cx="504897" cy="929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ovací čára 17"/>
            <p:cNvCxnSpPr>
              <a:stCxn id="4" idx="3"/>
              <a:endCxn id="7" idx="1"/>
            </p:cNvCxnSpPr>
            <p:nvPr/>
          </p:nvCxnSpPr>
          <p:spPr>
            <a:xfrm flipV="1">
              <a:off x="4931573" y="2964874"/>
              <a:ext cx="504897" cy="504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ovací čára 19"/>
            <p:cNvCxnSpPr>
              <a:stCxn id="4" idx="3"/>
              <a:endCxn id="8" idx="1"/>
            </p:cNvCxnSpPr>
            <p:nvPr/>
          </p:nvCxnSpPr>
          <p:spPr>
            <a:xfrm>
              <a:off x="4931573" y="3469421"/>
              <a:ext cx="504897" cy="341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římá spojovací čára 21"/>
            <p:cNvCxnSpPr>
              <a:stCxn id="4" idx="3"/>
              <a:endCxn id="9" idx="1"/>
            </p:cNvCxnSpPr>
            <p:nvPr/>
          </p:nvCxnSpPr>
          <p:spPr>
            <a:xfrm>
              <a:off x="4931573" y="3469421"/>
              <a:ext cx="504897" cy="7742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ovéPole 22"/>
            <p:cNvSpPr txBox="1"/>
            <p:nvPr/>
          </p:nvSpPr>
          <p:spPr>
            <a:xfrm>
              <a:off x="5436469" y="3204455"/>
              <a:ext cx="863723" cy="36809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cs-CZ" dirty="0" err="1">
                  <a:latin typeface="+mn-lt"/>
                </a:rPr>
                <a:t>Slave</a:t>
              </a:r>
              <a:endParaRPr lang="cs-CZ" dirty="0">
                <a:latin typeface="+mn-lt"/>
              </a:endParaRPr>
            </a:p>
          </p:txBody>
        </p:sp>
        <p:cxnSp>
          <p:nvCxnSpPr>
            <p:cNvPr id="25" name="Přímá spojovací čára 24"/>
            <p:cNvCxnSpPr>
              <a:stCxn id="4" idx="3"/>
              <a:endCxn id="23" idx="1"/>
            </p:cNvCxnSpPr>
            <p:nvPr/>
          </p:nvCxnSpPr>
          <p:spPr>
            <a:xfrm flipV="1">
              <a:off x="4931573" y="3388503"/>
              <a:ext cx="504897" cy="80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5300663"/>
            <a:ext cx="24574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2781300"/>
            <a:ext cx="2303462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smtClean="0"/>
          </a:p>
        </p:txBody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mtClean="0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3238"/>
            <a:ext cx="91440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Výběr verze</a:t>
            </a:r>
          </a:p>
        </p:txBody>
      </p:sp>
      <p:sp>
        <p:nvSpPr>
          <p:cNvPr id="30722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Stable verze 2.4x vs. vyvíjená verze 2.5x</a:t>
            </a:r>
          </a:p>
          <a:p>
            <a:pPr lvl="1"/>
            <a:r>
              <a:rPr lang="cs-CZ" smtClean="0"/>
              <a:t>Problémy s vývojovou verzí 	</a:t>
            </a:r>
          </a:p>
          <a:p>
            <a:endParaRPr lang="cs-CZ" smtClean="0"/>
          </a:p>
          <a:p>
            <a:endParaRPr lang="cs-CZ" smtClean="0"/>
          </a:p>
          <a:p>
            <a:endParaRPr lang="cs-CZ" smtClean="0"/>
          </a:p>
          <a:p>
            <a:endParaRPr lang="cs-CZ" smtClean="0"/>
          </a:p>
          <a:p>
            <a:r>
              <a:rPr lang="cs-CZ" smtClean="0"/>
              <a:t>Těšíme se na finální verzi</a:t>
            </a:r>
          </a:p>
        </p:txBody>
      </p:sp>
      <p:sp>
        <p:nvSpPr>
          <p:cNvPr id="30723" name="TextovéPole 3"/>
          <p:cNvSpPr txBox="1">
            <a:spLocks noChangeArrowheads="1"/>
          </p:cNvSpPr>
          <p:nvPr/>
        </p:nvSpPr>
        <p:spPr bwMode="auto">
          <a:xfrm>
            <a:off x="1547813" y="2997200"/>
            <a:ext cx="5292725" cy="1476375"/>
          </a:xfrm>
          <a:prstGeom prst="rect">
            <a:avLst/>
          </a:prstGeom>
          <a:solidFill>
            <a:srgbClr val="FFFFB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April 13, 2011 </a:t>
            </a:r>
          </a:p>
          <a:p>
            <a:r>
              <a:rPr lang="en-US">
                <a:latin typeface="Calibri" pitchFamily="34" charset="0"/>
              </a:rPr>
              <a:t>We proudly announce the first official stable release of the 2.5 project! New UI &amp; tools system, fully Python controlled</a:t>
            </a:r>
          </a:p>
          <a:p>
            <a:endParaRPr lang="cs-CZ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Obsah</a:t>
            </a:r>
          </a:p>
        </p:txBody>
      </p:sp>
      <p:sp>
        <p:nvSpPr>
          <p:cNvPr id="14338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Proč Blender </a:t>
            </a:r>
          </a:p>
          <a:p>
            <a:r>
              <a:rPr lang="cs-CZ" smtClean="0"/>
              <a:t>Rozšíření výuky</a:t>
            </a:r>
          </a:p>
          <a:p>
            <a:r>
              <a:rPr lang="cs-CZ" smtClean="0"/>
              <a:t>Animace a síťové renderování </a:t>
            </a:r>
          </a:p>
          <a:p>
            <a:r>
              <a:rPr lang="cs-CZ" smtClean="0"/>
              <a:t>Stereo a blender</a:t>
            </a:r>
          </a:p>
          <a:p>
            <a:r>
              <a:rPr lang="cs-CZ" smtClean="0"/>
              <a:t>Ukázky studentských prací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smtClean="0"/>
          </a:p>
        </p:txBody>
      </p:sp>
      <p:sp>
        <p:nvSpPr>
          <p:cNvPr id="31746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smtClean="0"/>
          </a:p>
        </p:txBody>
      </p:sp>
      <p:pic>
        <p:nvPicPr>
          <p:cNvPr id="3174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0"/>
            <a:ext cx="8572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smtClean="0"/>
          </a:p>
        </p:txBody>
      </p:sp>
      <p:sp>
        <p:nvSpPr>
          <p:cNvPr id="32770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smtClean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113" y="0"/>
            <a:ext cx="9166226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113" y="4884738"/>
            <a:ext cx="3365501" cy="197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5925" y="4889500"/>
            <a:ext cx="31035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46788" y="4889500"/>
            <a:ext cx="3086100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smtClean="0"/>
          </a:p>
        </p:txBody>
      </p:sp>
      <p:sp>
        <p:nvSpPr>
          <p:cNvPr id="33794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cs-CZ" smtClean="0"/>
              <a:t>Blender je velmi silný nástroj, </a:t>
            </a:r>
          </a:p>
          <a:p>
            <a:pPr>
              <a:buFont typeface="Arial" charset="0"/>
              <a:buNone/>
            </a:pPr>
            <a:r>
              <a:rPr lang="cs-CZ" smtClean="0"/>
              <a:t>			   který se neustále zlepšuje a rozvíjí.</a:t>
            </a:r>
          </a:p>
          <a:p>
            <a:pPr>
              <a:buFont typeface="Arial" charset="0"/>
              <a:buNone/>
            </a:pPr>
            <a:endParaRPr lang="cs-CZ" smtClean="0"/>
          </a:p>
          <a:p>
            <a:pPr>
              <a:buFont typeface="Arial" charset="0"/>
              <a:buNone/>
            </a:pPr>
            <a:endParaRPr lang="cs-CZ" smtClean="0"/>
          </a:p>
          <a:p>
            <a:pPr algn="ctr">
              <a:buFont typeface="Arial" charset="0"/>
              <a:buNone/>
            </a:pPr>
            <a:r>
              <a:rPr lang="cs-CZ" smtClean="0"/>
              <a:t>Aktuálně chybí spolupráce. </a:t>
            </a:r>
          </a:p>
          <a:p>
            <a:endParaRPr lang="cs-CZ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smtClean="0"/>
          </a:p>
        </p:txBody>
      </p:sp>
      <p:sp>
        <p:nvSpPr>
          <p:cNvPr id="34818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charset="0"/>
              <a:buNone/>
            </a:pPr>
            <a:endParaRPr lang="cs-CZ" smtClean="0"/>
          </a:p>
          <a:p>
            <a:pPr algn="ctr">
              <a:buFont typeface="Arial" charset="0"/>
              <a:buNone/>
            </a:pPr>
            <a:r>
              <a:rPr lang="cs-CZ" smtClean="0"/>
              <a:t>Otázky?</a:t>
            </a:r>
          </a:p>
          <a:p>
            <a:pPr algn="ctr">
              <a:buFont typeface="Arial" charset="0"/>
              <a:buNone/>
            </a:pPr>
            <a:endParaRPr lang="cs-CZ" smtClean="0"/>
          </a:p>
          <a:p>
            <a:pPr algn="ctr">
              <a:buFont typeface="Arial" charset="0"/>
              <a:buNone/>
            </a:pPr>
            <a:endParaRPr lang="cs-CZ" smtClean="0"/>
          </a:p>
          <a:p>
            <a:pPr algn="ctr">
              <a:buFont typeface="Arial" charset="0"/>
              <a:buNone/>
            </a:pPr>
            <a:r>
              <a:rPr lang="cs-CZ" smtClean="0"/>
              <a:t>Děkuji za pozornost.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Motivace</a:t>
            </a:r>
          </a:p>
        </p:txBody>
      </p:sp>
      <p:sp>
        <p:nvSpPr>
          <p:cNvPr id="15362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5068888"/>
          </a:xfrm>
        </p:spPr>
        <p:txBody>
          <a:bodyPr/>
          <a:lstStyle/>
          <a:p>
            <a:r>
              <a:rPr lang="cs-CZ" smtClean="0"/>
              <a:t>Idea doplnit výuku počítačové grafiky </a:t>
            </a:r>
          </a:p>
          <a:p>
            <a:pPr lvl="1"/>
            <a:r>
              <a:rPr lang="cs-CZ" smtClean="0"/>
              <a:t>Postaveno na teorii (matematika, geometrie apod.)</a:t>
            </a:r>
          </a:p>
          <a:p>
            <a:r>
              <a:rPr lang="cs-CZ" smtClean="0"/>
              <a:t>Výběr vhodného nástroje pro praktické použití</a:t>
            </a:r>
          </a:p>
          <a:p>
            <a:pPr lvl="1"/>
            <a:r>
              <a:rPr lang="cs-CZ" smtClean="0"/>
              <a:t>Spousta nástrojů (komerční nástroje vs. free)</a:t>
            </a:r>
          </a:p>
          <a:p>
            <a:r>
              <a:rPr lang="cs-CZ" smtClean="0"/>
              <a:t>Snaha neučit „klikací“ nástroj</a:t>
            </a:r>
          </a:p>
          <a:p>
            <a:pPr lvl="1"/>
            <a:r>
              <a:rPr lang="cs-CZ" smtClean="0"/>
              <a:t>Tady klikněte a něco se stane</a:t>
            </a:r>
          </a:p>
          <a:p>
            <a:pPr lvl="1"/>
            <a:r>
              <a:rPr lang="cs-CZ" smtClean="0"/>
              <a:t>Daný algoritmus zde vidíte v praxi</a:t>
            </a:r>
          </a:p>
          <a:p>
            <a:r>
              <a:rPr lang="cs-CZ" smtClean="0"/>
              <a:t>Omezení na jeden semestr</a:t>
            </a:r>
          </a:p>
          <a:p>
            <a:pPr lvl="1"/>
            <a:r>
              <a:rPr lang="cs-CZ" smtClean="0"/>
              <a:t>Nelze plně zvládnout žádný profesionální program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Výběr vhodného nástroje</a:t>
            </a:r>
          </a:p>
        </p:txBody>
      </p:sp>
      <p:sp>
        <p:nvSpPr>
          <p:cNvPr id="16386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Komerční (3D studio, Rhinoceros, Maya apod.)</a:t>
            </a:r>
          </a:p>
          <a:p>
            <a:pPr lvl="1"/>
            <a:r>
              <a:rPr lang="cs-CZ" smtClean="0"/>
              <a:t>EDU licence (omezené, zpoplatněné)</a:t>
            </a:r>
          </a:p>
          <a:p>
            <a:pPr lvl="1"/>
            <a:r>
              <a:rPr lang="cs-CZ" smtClean="0"/>
              <a:t>Studenti by měli mít k nástroji přístup</a:t>
            </a:r>
          </a:p>
          <a:p>
            <a:r>
              <a:rPr lang="cs-CZ" smtClean="0"/>
              <a:t>Nekomerční (POV-Ray, Blender apod.)</a:t>
            </a:r>
          </a:p>
          <a:p>
            <a:pPr lvl="1"/>
            <a:r>
              <a:rPr lang="cs-CZ" smtClean="0"/>
              <a:t>Dnes konkurence schopné nástroje </a:t>
            </a:r>
          </a:p>
          <a:p>
            <a:pPr lvl="1"/>
            <a:r>
              <a:rPr lang="cs-CZ" smtClean="0"/>
              <a:t>Jednoduše dostupné, multiplatformní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Blender není „black box“</a:t>
            </a:r>
          </a:p>
        </p:txBody>
      </p:sp>
      <p:sp>
        <p:nvSpPr>
          <p:cNvPr id="17410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Open source program</a:t>
            </a:r>
          </a:p>
          <a:p>
            <a:pPr lvl="1"/>
            <a:r>
              <a:rPr lang="cs-CZ" smtClean="0"/>
              <a:t>Ukázka co všechno lze vytvořit pomocí C++ a grafické knihovny OpenGL</a:t>
            </a:r>
          </a:p>
          <a:p>
            <a:pPr lvl="1"/>
            <a:r>
              <a:rPr lang="cs-CZ" smtClean="0"/>
              <a:t>Možnost prohlížení a úpravy zdrojového kódu</a:t>
            </a:r>
          </a:p>
          <a:p>
            <a:pPr lvl="1"/>
            <a:r>
              <a:rPr lang="cs-CZ" smtClean="0"/>
              <a:t>Kdokoli si může Blender upravit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Základy</a:t>
            </a:r>
          </a:p>
        </p:txBody>
      </p:sp>
      <p:sp>
        <p:nvSpPr>
          <p:cNvPr id="18434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Na začátku neví nic o modelování</a:t>
            </a:r>
          </a:p>
          <a:p>
            <a:r>
              <a:rPr lang="cs-CZ" smtClean="0"/>
              <a:t>Výuku nelze začít bez seznámení s principem a ovládáním </a:t>
            </a:r>
          </a:p>
          <a:p>
            <a:r>
              <a:rPr lang="cs-CZ" smtClean="0"/>
              <a:t>Jednotlivé části již ale navazují na probíranou teorii počítačové grafiky</a:t>
            </a:r>
          </a:p>
          <a:p>
            <a:endParaRPr lang="cs-CZ" smtClean="0"/>
          </a:p>
          <a:p>
            <a:endParaRPr lang="cs-CZ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Jak to navazuje</a:t>
            </a:r>
          </a:p>
        </p:txBody>
      </p:sp>
      <p:sp>
        <p:nvSpPr>
          <p:cNvPr id="19458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578850" cy="4525963"/>
          </a:xfrm>
        </p:spPr>
        <p:txBody>
          <a:bodyPr/>
          <a:lstStyle/>
          <a:p>
            <a:r>
              <a:rPr lang="cs-CZ" smtClean="0"/>
              <a:t>Základní transformace</a:t>
            </a:r>
          </a:p>
          <a:p>
            <a:pPr lvl="1"/>
            <a:r>
              <a:rPr lang="cs-CZ" smtClean="0"/>
              <a:t>Afinní a projektivní prostory, posun, rotace, měřítko</a:t>
            </a:r>
          </a:p>
          <a:p>
            <a:r>
              <a:rPr lang="cs-CZ" smtClean="0"/>
              <a:t>Souřadný systém (lokální, globalní apod.)</a:t>
            </a:r>
          </a:p>
          <a:p>
            <a:pPr lvl="1"/>
            <a:r>
              <a:rPr lang="cs-CZ" smtClean="0"/>
              <a:t>Homogenní souřadný systém</a:t>
            </a:r>
          </a:p>
          <a:p>
            <a:r>
              <a:rPr lang="cs-CZ" smtClean="0"/>
              <a:t>Promítání </a:t>
            </a:r>
          </a:p>
          <a:p>
            <a:pPr lvl="1"/>
            <a:r>
              <a:rPr lang="cs-CZ" smtClean="0"/>
              <a:t>Ortogonální vs. perspektivní</a:t>
            </a:r>
          </a:p>
          <a:p>
            <a:r>
              <a:rPr lang="cs-CZ" smtClean="0"/>
              <a:t>Extrude, tažení, booleovské operace  </a:t>
            </a:r>
          </a:p>
          <a:p>
            <a:pPr lvl="1"/>
            <a:r>
              <a:rPr lang="cs-CZ" smtClean="0"/>
              <a:t>Popis těles a jejich modifikace</a:t>
            </a:r>
          </a:p>
          <a:p>
            <a:endParaRPr lang="cs-CZ" smtClean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9925" y="620713"/>
            <a:ext cx="1601788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1863" y="3716338"/>
            <a:ext cx="2654300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Další spojitosti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Kamera (promítání)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Modelování (mesh objekt)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Viditelnost (zobrazení normál)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Osvětlení (difúzní a zrcadlová složka)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Stínování (</a:t>
            </a:r>
            <a:r>
              <a:rPr lang="cs-CZ" dirty="0" err="1" smtClean="0"/>
              <a:t>flat</a:t>
            </a:r>
            <a:r>
              <a:rPr lang="cs-CZ" dirty="0" smtClean="0"/>
              <a:t>, </a:t>
            </a:r>
            <a:r>
              <a:rPr lang="cs-CZ" dirty="0" err="1" smtClean="0"/>
              <a:t>smooth</a:t>
            </a:r>
            <a:r>
              <a:rPr lang="cs-CZ" dirty="0" smtClean="0"/>
              <a:t>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Materiál a textury (mapování)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err="1" smtClean="0"/>
              <a:t>Renderování</a:t>
            </a:r>
            <a:r>
              <a:rPr lang="cs-CZ" dirty="0" smtClean="0"/>
              <a:t> (</a:t>
            </a:r>
            <a:r>
              <a:rPr lang="cs-CZ" dirty="0" err="1" smtClean="0"/>
              <a:t>Raytracing</a:t>
            </a:r>
            <a:r>
              <a:rPr lang="cs-CZ" dirty="0" smtClean="0"/>
              <a:t>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cs-CZ" dirty="0" smtClean="0"/>
              <a:t>atd.</a:t>
            </a:r>
            <a:endParaRPr lang="cs-CZ" dirty="0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5463" y="1268413"/>
            <a:ext cx="2052637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3" y="5543550"/>
            <a:ext cx="37861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Bézierová křivka, NURBS</a:t>
            </a:r>
          </a:p>
        </p:txBody>
      </p:sp>
      <p:sp>
        <p:nvSpPr>
          <p:cNvPr id="21506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Teorie </a:t>
            </a:r>
          </a:p>
        </p:txBody>
      </p:sp>
      <p:pic>
        <p:nvPicPr>
          <p:cNvPr id="21507" name="Object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6238" y="1628775"/>
            <a:ext cx="36734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6750" y="2836863"/>
            <a:ext cx="4667250" cy="402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9" name="Skupina 116"/>
          <p:cNvGrpSpPr>
            <a:grpSpLocks/>
          </p:cNvGrpSpPr>
          <p:nvPr/>
        </p:nvGrpSpPr>
        <p:grpSpPr bwMode="auto">
          <a:xfrm>
            <a:off x="395288" y="3141663"/>
            <a:ext cx="3240087" cy="1374775"/>
            <a:chOff x="1187450" y="2867025"/>
            <a:chExt cx="6265863" cy="2513013"/>
          </a:xfrm>
        </p:grpSpPr>
        <p:sp>
          <p:nvSpPr>
            <p:cNvPr id="21515" name="Line 22"/>
            <p:cNvSpPr>
              <a:spLocks noChangeShapeType="1"/>
            </p:cNvSpPr>
            <p:nvPr/>
          </p:nvSpPr>
          <p:spPr bwMode="auto">
            <a:xfrm flipV="1">
              <a:off x="1228725" y="2924175"/>
              <a:ext cx="1227138" cy="23860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16" name="Freeform 23"/>
            <p:cNvSpPr>
              <a:spLocks/>
            </p:cNvSpPr>
            <p:nvPr/>
          </p:nvSpPr>
          <p:spPr bwMode="auto">
            <a:xfrm>
              <a:off x="2482850" y="2878138"/>
              <a:ext cx="11113" cy="26987"/>
            </a:xfrm>
            <a:custGeom>
              <a:avLst/>
              <a:gdLst>
                <a:gd name="T0" fmla="*/ 2940447 w 42"/>
                <a:gd name="T1" fmla="*/ 8183125 h 89"/>
                <a:gd name="T2" fmla="*/ 0 w 42"/>
                <a:gd name="T3" fmla="*/ 8183125 h 89"/>
                <a:gd name="T4" fmla="*/ 350060 w 42"/>
                <a:gd name="T5" fmla="*/ 0 h 89"/>
                <a:gd name="T6" fmla="*/ 2940447 w 42"/>
                <a:gd name="T7" fmla="*/ 8183125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89"/>
                <a:gd name="T14" fmla="*/ 42 w 42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89">
                  <a:moveTo>
                    <a:pt x="42" y="89"/>
                  </a:moveTo>
                  <a:lnTo>
                    <a:pt x="0" y="89"/>
                  </a:lnTo>
                  <a:lnTo>
                    <a:pt x="5" y="0"/>
                  </a:lnTo>
                  <a:lnTo>
                    <a:pt x="42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17" name="Freeform 24"/>
            <p:cNvSpPr>
              <a:spLocks/>
            </p:cNvSpPr>
            <p:nvPr/>
          </p:nvSpPr>
          <p:spPr bwMode="auto">
            <a:xfrm>
              <a:off x="2478088" y="2878138"/>
              <a:ext cx="7937" cy="26987"/>
            </a:xfrm>
            <a:custGeom>
              <a:avLst/>
              <a:gdLst>
                <a:gd name="T0" fmla="*/ 1797867 w 29"/>
                <a:gd name="T1" fmla="*/ 8183125 h 89"/>
                <a:gd name="T2" fmla="*/ 2172275 w 29"/>
                <a:gd name="T3" fmla="*/ 0 h 89"/>
                <a:gd name="T4" fmla="*/ 0 w 29"/>
                <a:gd name="T5" fmla="*/ 2758436 h 89"/>
                <a:gd name="T6" fmla="*/ 1797867 w 29"/>
                <a:gd name="T7" fmla="*/ 8183125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89"/>
                <a:gd name="T14" fmla="*/ 29 w 29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89">
                  <a:moveTo>
                    <a:pt x="24" y="89"/>
                  </a:moveTo>
                  <a:lnTo>
                    <a:pt x="29" y="0"/>
                  </a:lnTo>
                  <a:lnTo>
                    <a:pt x="0" y="30"/>
                  </a:lnTo>
                  <a:lnTo>
                    <a:pt x="24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18" name="Freeform 25"/>
            <p:cNvSpPr>
              <a:spLocks/>
            </p:cNvSpPr>
            <p:nvPr/>
          </p:nvSpPr>
          <p:spPr bwMode="auto">
            <a:xfrm>
              <a:off x="2478088" y="2878138"/>
              <a:ext cx="15875" cy="26987"/>
            </a:xfrm>
            <a:custGeom>
              <a:avLst/>
              <a:gdLst>
                <a:gd name="T0" fmla="*/ 3818418 w 66"/>
                <a:gd name="T1" fmla="*/ 8183125 h 89"/>
                <a:gd name="T2" fmla="*/ 1388581 w 66"/>
                <a:gd name="T3" fmla="*/ 8183125 h 89"/>
                <a:gd name="T4" fmla="*/ 0 w 66"/>
                <a:gd name="T5" fmla="*/ 2758436 h 89"/>
                <a:gd name="T6" fmla="*/ 1677699 w 66"/>
                <a:gd name="T7" fmla="*/ 0 h 89"/>
                <a:gd name="T8" fmla="*/ 3818418 w 66"/>
                <a:gd name="T9" fmla="*/ 8183125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89"/>
                <a:gd name="T17" fmla="*/ 66 w 66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89">
                  <a:moveTo>
                    <a:pt x="66" y="89"/>
                  </a:moveTo>
                  <a:lnTo>
                    <a:pt x="24" y="89"/>
                  </a:lnTo>
                  <a:lnTo>
                    <a:pt x="0" y="30"/>
                  </a:lnTo>
                  <a:lnTo>
                    <a:pt x="29" y="0"/>
                  </a:lnTo>
                  <a:lnTo>
                    <a:pt x="66" y="8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19" name="Freeform 26"/>
            <p:cNvSpPr>
              <a:spLocks/>
            </p:cNvSpPr>
            <p:nvPr/>
          </p:nvSpPr>
          <p:spPr bwMode="auto">
            <a:xfrm>
              <a:off x="2463800" y="2867025"/>
              <a:ext cx="22225" cy="20638"/>
            </a:xfrm>
            <a:custGeom>
              <a:avLst/>
              <a:gdLst>
                <a:gd name="T0" fmla="*/ 5613075 w 88"/>
                <a:gd name="T1" fmla="*/ 3510616 h 67"/>
                <a:gd name="T2" fmla="*/ 3763349 w 88"/>
                <a:gd name="T3" fmla="*/ 6357120 h 67"/>
                <a:gd name="T4" fmla="*/ 0 w 88"/>
                <a:gd name="T5" fmla="*/ 0 h 67"/>
                <a:gd name="T6" fmla="*/ 5613075 w 88"/>
                <a:gd name="T7" fmla="*/ 3510616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67"/>
                <a:gd name="T14" fmla="*/ 88 w 8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67">
                  <a:moveTo>
                    <a:pt x="88" y="37"/>
                  </a:moveTo>
                  <a:lnTo>
                    <a:pt x="59" y="67"/>
                  </a:lnTo>
                  <a:lnTo>
                    <a:pt x="0" y="0"/>
                  </a:lnTo>
                  <a:lnTo>
                    <a:pt x="88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0" name="Freeform 27"/>
            <p:cNvSpPr>
              <a:spLocks/>
            </p:cNvSpPr>
            <p:nvPr/>
          </p:nvSpPr>
          <p:spPr bwMode="auto">
            <a:xfrm>
              <a:off x="2463800" y="2867025"/>
              <a:ext cx="14288" cy="20638"/>
            </a:xfrm>
            <a:custGeom>
              <a:avLst/>
              <a:gdLst>
                <a:gd name="T0" fmla="*/ 3460118 w 59"/>
                <a:gd name="T1" fmla="*/ 6357120 h 67"/>
                <a:gd name="T2" fmla="*/ 0 w 59"/>
                <a:gd name="T3" fmla="*/ 0 h 67"/>
                <a:gd name="T4" fmla="*/ 0 w 59"/>
                <a:gd name="T5" fmla="*/ 3984982 h 67"/>
                <a:gd name="T6" fmla="*/ 3460118 w 59"/>
                <a:gd name="T7" fmla="*/ 635712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7"/>
                <a:gd name="T14" fmla="*/ 59 w 59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7">
                  <a:moveTo>
                    <a:pt x="59" y="67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59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1" name="Freeform 28"/>
            <p:cNvSpPr>
              <a:spLocks/>
            </p:cNvSpPr>
            <p:nvPr/>
          </p:nvSpPr>
          <p:spPr bwMode="auto">
            <a:xfrm>
              <a:off x="2463800" y="2867025"/>
              <a:ext cx="22225" cy="20638"/>
            </a:xfrm>
            <a:custGeom>
              <a:avLst/>
              <a:gdLst>
                <a:gd name="T0" fmla="*/ 5613075 w 88"/>
                <a:gd name="T1" fmla="*/ 3510616 h 67"/>
                <a:gd name="T2" fmla="*/ 3763349 w 88"/>
                <a:gd name="T3" fmla="*/ 6357120 h 67"/>
                <a:gd name="T4" fmla="*/ 0 w 88"/>
                <a:gd name="T5" fmla="*/ 3984982 h 67"/>
                <a:gd name="T6" fmla="*/ 0 w 88"/>
                <a:gd name="T7" fmla="*/ 0 h 67"/>
                <a:gd name="T8" fmla="*/ 5613075 w 88"/>
                <a:gd name="T9" fmla="*/ 3510616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7"/>
                <a:gd name="T17" fmla="*/ 88 w 88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7">
                  <a:moveTo>
                    <a:pt x="88" y="37"/>
                  </a:moveTo>
                  <a:lnTo>
                    <a:pt x="59" y="67"/>
                  </a:lnTo>
                  <a:lnTo>
                    <a:pt x="0" y="42"/>
                  </a:lnTo>
                  <a:lnTo>
                    <a:pt x="0" y="0"/>
                  </a:lnTo>
                  <a:lnTo>
                    <a:pt x="88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2" name="Freeform 29"/>
            <p:cNvSpPr>
              <a:spLocks/>
            </p:cNvSpPr>
            <p:nvPr/>
          </p:nvSpPr>
          <p:spPr bwMode="auto">
            <a:xfrm>
              <a:off x="2441575" y="2867025"/>
              <a:ext cx="22225" cy="11113"/>
            </a:xfrm>
            <a:custGeom>
              <a:avLst/>
              <a:gdLst>
                <a:gd name="T0" fmla="*/ 5550007 w 89"/>
                <a:gd name="T1" fmla="*/ 0 h 42"/>
                <a:gd name="T2" fmla="*/ 5550007 w 89"/>
                <a:gd name="T3" fmla="*/ 2940447 h 42"/>
                <a:gd name="T4" fmla="*/ 0 w 89"/>
                <a:gd name="T5" fmla="*/ 2590387 h 42"/>
                <a:gd name="T6" fmla="*/ 5550007 w 89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2"/>
                <a:gd name="T14" fmla="*/ 89 w 89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2">
                  <a:moveTo>
                    <a:pt x="89" y="0"/>
                  </a:moveTo>
                  <a:lnTo>
                    <a:pt x="89" y="42"/>
                  </a:lnTo>
                  <a:lnTo>
                    <a:pt x="0" y="37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3" name="Freeform 30"/>
            <p:cNvSpPr>
              <a:spLocks/>
            </p:cNvSpPr>
            <p:nvPr/>
          </p:nvSpPr>
          <p:spPr bwMode="auto">
            <a:xfrm>
              <a:off x="2441575" y="2878138"/>
              <a:ext cx="22225" cy="9525"/>
            </a:xfrm>
            <a:custGeom>
              <a:avLst/>
              <a:gdLst>
                <a:gd name="T0" fmla="*/ 5550007 w 89"/>
                <a:gd name="T1" fmla="*/ 504190 h 30"/>
                <a:gd name="T2" fmla="*/ 0 w 89"/>
                <a:gd name="T3" fmla="*/ 0 h 30"/>
                <a:gd name="T4" fmla="*/ 1870895 w 89"/>
                <a:gd name="T5" fmla="*/ 3024188 h 30"/>
                <a:gd name="T6" fmla="*/ 5550007 w 89"/>
                <a:gd name="T7" fmla="*/ 50419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30"/>
                <a:gd name="T14" fmla="*/ 89 w 8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30">
                  <a:moveTo>
                    <a:pt x="89" y="5"/>
                  </a:moveTo>
                  <a:lnTo>
                    <a:pt x="0" y="0"/>
                  </a:lnTo>
                  <a:lnTo>
                    <a:pt x="30" y="30"/>
                  </a:lnTo>
                  <a:lnTo>
                    <a:pt x="89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4" name="Freeform 31"/>
            <p:cNvSpPr>
              <a:spLocks/>
            </p:cNvSpPr>
            <p:nvPr/>
          </p:nvSpPr>
          <p:spPr bwMode="auto">
            <a:xfrm>
              <a:off x="2441575" y="2867025"/>
              <a:ext cx="22225" cy="20638"/>
            </a:xfrm>
            <a:custGeom>
              <a:avLst/>
              <a:gdLst>
                <a:gd name="T0" fmla="*/ 5550007 w 89"/>
                <a:gd name="T1" fmla="*/ 0 h 67"/>
                <a:gd name="T2" fmla="*/ 5550007 w 89"/>
                <a:gd name="T3" fmla="*/ 3984982 h 67"/>
                <a:gd name="T4" fmla="*/ 1870895 w 89"/>
                <a:gd name="T5" fmla="*/ 6357120 h 67"/>
                <a:gd name="T6" fmla="*/ 0 w 89"/>
                <a:gd name="T7" fmla="*/ 3510616 h 67"/>
                <a:gd name="T8" fmla="*/ 5550007 w 89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67"/>
                <a:gd name="T17" fmla="*/ 89 w 89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67">
                  <a:moveTo>
                    <a:pt x="89" y="0"/>
                  </a:moveTo>
                  <a:lnTo>
                    <a:pt x="89" y="42"/>
                  </a:lnTo>
                  <a:lnTo>
                    <a:pt x="30" y="67"/>
                  </a:lnTo>
                  <a:lnTo>
                    <a:pt x="0" y="37"/>
                  </a:lnTo>
                  <a:lnTo>
                    <a:pt x="8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5" name="Freeform 32"/>
            <p:cNvSpPr>
              <a:spLocks/>
            </p:cNvSpPr>
            <p:nvPr/>
          </p:nvSpPr>
          <p:spPr bwMode="auto">
            <a:xfrm>
              <a:off x="2432050" y="2878138"/>
              <a:ext cx="17463" cy="26987"/>
            </a:xfrm>
            <a:custGeom>
              <a:avLst/>
              <a:gdLst>
                <a:gd name="T0" fmla="*/ 2513629 w 67"/>
                <a:gd name="T1" fmla="*/ 0 h 89"/>
                <a:gd name="T2" fmla="*/ 4551588 w 67"/>
                <a:gd name="T3" fmla="*/ 2758436 h 89"/>
                <a:gd name="T4" fmla="*/ 0 w 67"/>
                <a:gd name="T5" fmla="*/ 8183125 h 89"/>
                <a:gd name="T6" fmla="*/ 2513629 w 67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89"/>
                <a:gd name="T14" fmla="*/ 67 w 67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89">
                  <a:moveTo>
                    <a:pt x="37" y="0"/>
                  </a:moveTo>
                  <a:lnTo>
                    <a:pt x="67" y="30"/>
                  </a:lnTo>
                  <a:lnTo>
                    <a:pt x="0" y="8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6" name="Freeform 33"/>
            <p:cNvSpPr>
              <a:spLocks/>
            </p:cNvSpPr>
            <p:nvPr/>
          </p:nvSpPr>
          <p:spPr bwMode="auto">
            <a:xfrm>
              <a:off x="2432050" y="2887663"/>
              <a:ext cx="17463" cy="17462"/>
            </a:xfrm>
            <a:custGeom>
              <a:avLst/>
              <a:gdLst>
                <a:gd name="T0" fmla="*/ 4551588 w 67"/>
                <a:gd name="T1" fmla="*/ 0 h 59"/>
                <a:gd name="T2" fmla="*/ 0 w 67"/>
                <a:gd name="T3" fmla="*/ 5168161 h 59"/>
                <a:gd name="T4" fmla="*/ 2853245 w 67"/>
                <a:gd name="T5" fmla="*/ 5168161 h 59"/>
                <a:gd name="T6" fmla="*/ 4551588 w 67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59"/>
                <a:gd name="T14" fmla="*/ 67 w 67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59">
                  <a:moveTo>
                    <a:pt x="67" y="0"/>
                  </a:moveTo>
                  <a:lnTo>
                    <a:pt x="0" y="59"/>
                  </a:lnTo>
                  <a:lnTo>
                    <a:pt x="42" y="5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7" name="Freeform 34"/>
            <p:cNvSpPr>
              <a:spLocks/>
            </p:cNvSpPr>
            <p:nvPr/>
          </p:nvSpPr>
          <p:spPr bwMode="auto">
            <a:xfrm>
              <a:off x="2432050" y="2878138"/>
              <a:ext cx="17463" cy="26987"/>
            </a:xfrm>
            <a:custGeom>
              <a:avLst/>
              <a:gdLst>
                <a:gd name="T0" fmla="*/ 2513629 w 67"/>
                <a:gd name="T1" fmla="*/ 0 h 89"/>
                <a:gd name="T2" fmla="*/ 4551588 w 67"/>
                <a:gd name="T3" fmla="*/ 2758436 h 89"/>
                <a:gd name="T4" fmla="*/ 2853245 w 67"/>
                <a:gd name="T5" fmla="*/ 8183125 h 89"/>
                <a:gd name="T6" fmla="*/ 0 w 67"/>
                <a:gd name="T7" fmla="*/ 8183125 h 89"/>
                <a:gd name="T8" fmla="*/ 2513629 w 67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89"/>
                <a:gd name="T17" fmla="*/ 67 w 67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89">
                  <a:moveTo>
                    <a:pt x="37" y="0"/>
                  </a:moveTo>
                  <a:lnTo>
                    <a:pt x="67" y="30"/>
                  </a:lnTo>
                  <a:lnTo>
                    <a:pt x="42" y="89"/>
                  </a:lnTo>
                  <a:lnTo>
                    <a:pt x="0" y="89"/>
                  </a:lnTo>
                  <a:lnTo>
                    <a:pt x="3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8" name="Freeform 35"/>
            <p:cNvSpPr>
              <a:spLocks/>
            </p:cNvSpPr>
            <p:nvPr/>
          </p:nvSpPr>
          <p:spPr bwMode="auto">
            <a:xfrm>
              <a:off x="2432050" y="2905125"/>
              <a:ext cx="9525" cy="25400"/>
            </a:xfrm>
            <a:custGeom>
              <a:avLst/>
              <a:gdLst>
                <a:gd name="T0" fmla="*/ 0 w 42"/>
                <a:gd name="T1" fmla="*/ 0 h 89"/>
                <a:gd name="T2" fmla="*/ 2160134 w 42"/>
                <a:gd name="T3" fmla="*/ 0 h 89"/>
                <a:gd name="T4" fmla="*/ 1902959 w 42"/>
                <a:gd name="T5" fmla="*/ 7248989 h 89"/>
                <a:gd name="T6" fmla="*/ 0 w 42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89"/>
                <a:gd name="T14" fmla="*/ 42 w 42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89">
                  <a:moveTo>
                    <a:pt x="0" y="0"/>
                  </a:moveTo>
                  <a:lnTo>
                    <a:pt x="42" y="0"/>
                  </a:lnTo>
                  <a:lnTo>
                    <a:pt x="37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29" name="Freeform 36"/>
            <p:cNvSpPr>
              <a:spLocks/>
            </p:cNvSpPr>
            <p:nvPr/>
          </p:nvSpPr>
          <p:spPr bwMode="auto">
            <a:xfrm>
              <a:off x="2441575" y="2905125"/>
              <a:ext cx="7938" cy="25400"/>
            </a:xfrm>
            <a:custGeom>
              <a:avLst/>
              <a:gdLst>
                <a:gd name="T0" fmla="*/ 350066 w 30"/>
                <a:gd name="T1" fmla="*/ 0 h 89"/>
                <a:gd name="T2" fmla="*/ 0 w 30"/>
                <a:gd name="T3" fmla="*/ 7248989 h 89"/>
                <a:gd name="T4" fmla="*/ 2100395 w 30"/>
                <a:gd name="T5" fmla="*/ 4805452 h 89"/>
                <a:gd name="T6" fmla="*/ 350066 w 30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89"/>
                <a:gd name="T14" fmla="*/ 30 w 3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89">
                  <a:moveTo>
                    <a:pt x="5" y="0"/>
                  </a:moveTo>
                  <a:lnTo>
                    <a:pt x="0" y="89"/>
                  </a:lnTo>
                  <a:lnTo>
                    <a:pt x="30" y="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0" name="Freeform 37"/>
            <p:cNvSpPr>
              <a:spLocks/>
            </p:cNvSpPr>
            <p:nvPr/>
          </p:nvSpPr>
          <p:spPr bwMode="auto">
            <a:xfrm>
              <a:off x="2432050" y="2905125"/>
              <a:ext cx="17463" cy="25400"/>
            </a:xfrm>
            <a:custGeom>
              <a:avLst/>
              <a:gdLst>
                <a:gd name="T0" fmla="*/ 0 w 67"/>
                <a:gd name="T1" fmla="*/ 0 h 89"/>
                <a:gd name="T2" fmla="*/ 2853245 w 67"/>
                <a:gd name="T3" fmla="*/ 0 h 89"/>
                <a:gd name="T4" fmla="*/ 4551588 w 67"/>
                <a:gd name="T5" fmla="*/ 4805452 h 89"/>
                <a:gd name="T6" fmla="*/ 2513629 w 67"/>
                <a:gd name="T7" fmla="*/ 7248989 h 89"/>
                <a:gd name="T8" fmla="*/ 0 w 67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89"/>
                <a:gd name="T17" fmla="*/ 67 w 67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89">
                  <a:moveTo>
                    <a:pt x="0" y="0"/>
                  </a:moveTo>
                  <a:lnTo>
                    <a:pt x="42" y="0"/>
                  </a:lnTo>
                  <a:lnTo>
                    <a:pt x="67" y="59"/>
                  </a:lnTo>
                  <a:lnTo>
                    <a:pt x="37" y="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1" name="Freeform 38"/>
            <p:cNvSpPr>
              <a:spLocks/>
            </p:cNvSpPr>
            <p:nvPr/>
          </p:nvSpPr>
          <p:spPr bwMode="auto">
            <a:xfrm>
              <a:off x="2441575" y="2922588"/>
              <a:ext cx="22225" cy="17462"/>
            </a:xfrm>
            <a:custGeom>
              <a:avLst/>
              <a:gdLst>
                <a:gd name="T0" fmla="*/ 0 w 89"/>
                <a:gd name="T1" fmla="*/ 2037841 h 67"/>
                <a:gd name="T2" fmla="*/ 1870895 w 89"/>
                <a:gd name="T3" fmla="*/ 0 h 67"/>
                <a:gd name="T4" fmla="*/ 5550007 w 89"/>
                <a:gd name="T5" fmla="*/ 4551066 h 67"/>
                <a:gd name="T6" fmla="*/ 0 w 89"/>
                <a:gd name="T7" fmla="*/ 2037841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67"/>
                <a:gd name="T14" fmla="*/ 89 w 89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67">
                  <a:moveTo>
                    <a:pt x="0" y="30"/>
                  </a:moveTo>
                  <a:lnTo>
                    <a:pt x="30" y="0"/>
                  </a:lnTo>
                  <a:lnTo>
                    <a:pt x="89" y="67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2" name="Freeform 39"/>
            <p:cNvSpPr>
              <a:spLocks/>
            </p:cNvSpPr>
            <p:nvPr/>
          </p:nvSpPr>
          <p:spPr bwMode="auto">
            <a:xfrm>
              <a:off x="2449513" y="2922588"/>
              <a:ext cx="14287" cy="17462"/>
            </a:xfrm>
            <a:custGeom>
              <a:avLst/>
              <a:gdLst>
                <a:gd name="T0" fmla="*/ 0 w 59"/>
                <a:gd name="T1" fmla="*/ 0 h 67"/>
                <a:gd name="T2" fmla="*/ 3459633 w 59"/>
                <a:gd name="T3" fmla="*/ 4551066 h 67"/>
                <a:gd name="T4" fmla="*/ 3459633 w 59"/>
                <a:gd name="T5" fmla="*/ 1766007 h 67"/>
                <a:gd name="T6" fmla="*/ 0 w 59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7"/>
                <a:gd name="T14" fmla="*/ 59 w 59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7">
                  <a:moveTo>
                    <a:pt x="0" y="0"/>
                  </a:moveTo>
                  <a:lnTo>
                    <a:pt x="59" y="67"/>
                  </a:lnTo>
                  <a:lnTo>
                    <a:pt x="59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3" name="Freeform 40"/>
            <p:cNvSpPr>
              <a:spLocks/>
            </p:cNvSpPr>
            <p:nvPr/>
          </p:nvSpPr>
          <p:spPr bwMode="auto">
            <a:xfrm>
              <a:off x="2441575" y="2922588"/>
              <a:ext cx="22225" cy="17462"/>
            </a:xfrm>
            <a:custGeom>
              <a:avLst/>
              <a:gdLst>
                <a:gd name="T0" fmla="*/ 0 w 89"/>
                <a:gd name="T1" fmla="*/ 2037841 h 67"/>
                <a:gd name="T2" fmla="*/ 1870895 w 89"/>
                <a:gd name="T3" fmla="*/ 0 h 67"/>
                <a:gd name="T4" fmla="*/ 5550007 w 89"/>
                <a:gd name="T5" fmla="*/ 1766007 h 67"/>
                <a:gd name="T6" fmla="*/ 5550007 w 89"/>
                <a:gd name="T7" fmla="*/ 4551066 h 67"/>
                <a:gd name="T8" fmla="*/ 0 w 89"/>
                <a:gd name="T9" fmla="*/ 2037841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67"/>
                <a:gd name="T17" fmla="*/ 89 w 89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67">
                  <a:moveTo>
                    <a:pt x="0" y="30"/>
                  </a:moveTo>
                  <a:lnTo>
                    <a:pt x="30" y="0"/>
                  </a:lnTo>
                  <a:lnTo>
                    <a:pt x="89" y="26"/>
                  </a:lnTo>
                  <a:lnTo>
                    <a:pt x="89" y="67"/>
                  </a:lnTo>
                  <a:lnTo>
                    <a:pt x="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4" name="Freeform 41"/>
            <p:cNvSpPr>
              <a:spLocks/>
            </p:cNvSpPr>
            <p:nvPr/>
          </p:nvSpPr>
          <p:spPr bwMode="auto">
            <a:xfrm>
              <a:off x="2463800" y="2927350"/>
              <a:ext cx="22225" cy="12700"/>
            </a:xfrm>
            <a:custGeom>
              <a:avLst/>
              <a:gdLst>
                <a:gd name="T0" fmla="*/ 0 w 88"/>
                <a:gd name="T1" fmla="*/ 3933902 h 41"/>
                <a:gd name="T2" fmla="*/ 0 w 88"/>
                <a:gd name="T3" fmla="*/ 0 h 41"/>
                <a:gd name="T4" fmla="*/ 5613075 w 88"/>
                <a:gd name="T5" fmla="*/ 383788 h 41"/>
                <a:gd name="T6" fmla="*/ 0 w 88"/>
                <a:gd name="T7" fmla="*/ 3933902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41"/>
                <a:gd name="T14" fmla="*/ 88 w 88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41">
                  <a:moveTo>
                    <a:pt x="0" y="41"/>
                  </a:moveTo>
                  <a:lnTo>
                    <a:pt x="0" y="0"/>
                  </a:lnTo>
                  <a:lnTo>
                    <a:pt x="88" y="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5" name="Freeform 42"/>
            <p:cNvSpPr>
              <a:spLocks/>
            </p:cNvSpPr>
            <p:nvPr/>
          </p:nvSpPr>
          <p:spPr bwMode="auto">
            <a:xfrm>
              <a:off x="2463800" y="2922588"/>
              <a:ext cx="22225" cy="7937"/>
            </a:xfrm>
            <a:custGeom>
              <a:avLst/>
              <a:gdLst>
                <a:gd name="T0" fmla="*/ 0 w 88"/>
                <a:gd name="T1" fmla="*/ 1819954 h 30"/>
                <a:gd name="T2" fmla="*/ 5613075 w 88"/>
                <a:gd name="T3" fmla="*/ 2099866 h 30"/>
                <a:gd name="T4" fmla="*/ 3763349 w 88"/>
                <a:gd name="T5" fmla="*/ 0 h 30"/>
                <a:gd name="T6" fmla="*/ 0 w 88"/>
                <a:gd name="T7" fmla="*/ 1819954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30"/>
                <a:gd name="T14" fmla="*/ 88 w 88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30">
                  <a:moveTo>
                    <a:pt x="0" y="26"/>
                  </a:moveTo>
                  <a:lnTo>
                    <a:pt x="88" y="30"/>
                  </a:lnTo>
                  <a:lnTo>
                    <a:pt x="59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6" name="Freeform 43"/>
            <p:cNvSpPr>
              <a:spLocks/>
            </p:cNvSpPr>
            <p:nvPr/>
          </p:nvSpPr>
          <p:spPr bwMode="auto">
            <a:xfrm>
              <a:off x="2463800" y="2922588"/>
              <a:ext cx="22225" cy="17462"/>
            </a:xfrm>
            <a:custGeom>
              <a:avLst/>
              <a:gdLst>
                <a:gd name="T0" fmla="*/ 0 w 88"/>
                <a:gd name="T1" fmla="*/ 4551066 h 67"/>
                <a:gd name="T2" fmla="*/ 0 w 88"/>
                <a:gd name="T3" fmla="*/ 1766007 h 67"/>
                <a:gd name="T4" fmla="*/ 3763349 w 88"/>
                <a:gd name="T5" fmla="*/ 0 h 67"/>
                <a:gd name="T6" fmla="*/ 5613075 w 88"/>
                <a:gd name="T7" fmla="*/ 2037841 h 67"/>
                <a:gd name="T8" fmla="*/ 0 w 88"/>
                <a:gd name="T9" fmla="*/ 4551066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7"/>
                <a:gd name="T17" fmla="*/ 88 w 88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7">
                  <a:moveTo>
                    <a:pt x="0" y="67"/>
                  </a:moveTo>
                  <a:lnTo>
                    <a:pt x="0" y="26"/>
                  </a:lnTo>
                  <a:lnTo>
                    <a:pt x="59" y="0"/>
                  </a:lnTo>
                  <a:lnTo>
                    <a:pt x="88" y="30"/>
                  </a:lnTo>
                  <a:lnTo>
                    <a:pt x="0" y="67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7" name="Freeform 44"/>
            <p:cNvSpPr>
              <a:spLocks/>
            </p:cNvSpPr>
            <p:nvPr/>
          </p:nvSpPr>
          <p:spPr bwMode="auto">
            <a:xfrm>
              <a:off x="2478088" y="2905125"/>
              <a:ext cx="15875" cy="25400"/>
            </a:xfrm>
            <a:custGeom>
              <a:avLst/>
              <a:gdLst>
                <a:gd name="T0" fmla="*/ 1677699 w 66"/>
                <a:gd name="T1" fmla="*/ 7248989 h 89"/>
                <a:gd name="T2" fmla="*/ 0 w 66"/>
                <a:gd name="T3" fmla="*/ 4805452 h 89"/>
                <a:gd name="T4" fmla="*/ 3818418 w 66"/>
                <a:gd name="T5" fmla="*/ 0 h 89"/>
                <a:gd name="T6" fmla="*/ 1677699 w 66"/>
                <a:gd name="T7" fmla="*/ 72489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89"/>
                <a:gd name="T14" fmla="*/ 66 w 66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89">
                  <a:moveTo>
                    <a:pt x="29" y="89"/>
                  </a:moveTo>
                  <a:lnTo>
                    <a:pt x="0" y="59"/>
                  </a:lnTo>
                  <a:lnTo>
                    <a:pt x="66" y="0"/>
                  </a:lnTo>
                  <a:lnTo>
                    <a:pt x="29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8" name="Freeform 45"/>
            <p:cNvSpPr>
              <a:spLocks/>
            </p:cNvSpPr>
            <p:nvPr/>
          </p:nvSpPr>
          <p:spPr bwMode="auto">
            <a:xfrm>
              <a:off x="2478088" y="2905125"/>
              <a:ext cx="15875" cy="17463"/>
            </a:xfrm>
            <a:custGeom>
              <a:avLst/>
              <a:gdLst>
                <a:gd name="T0" fmla="*/ 0 w 66"/>
                <a:gd name="T1" fmla="*/ 5168753 h 59"/>
                <a:gd name="T2" fmla="*/ 3818418 w 66"/>
                <a:gd name="T3" fmla="*/ 0 h 59"/>
                <a:gd name="T4" fmla="*/ 1388581 w 66"/>
                <a:gd name="T5" fmla="*/ 0 h 59"/>
                <a:gd name="T6" fmla="*/ 0 w 66"/>
                <a:gd name="T7" fmla="*/ 5168753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59"/>
                <a:gd name="T14" fmla="*/ 66 w 66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59">
                  <a:moveTo>
                    <a:pt x="0" y="59"/>
                  </a:moveTo>
                  <a:lnTo>
                    <a:pt x="66" y="0"/>
                  </a:lnTo>
                  <a:lnTo>
                    <a:pt x="24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39" name="Freeform 46"/>
            <p:cNvSpPr>
              <a:spLocks/>
            </p:cNvSpPr>
            <p:nvPr/>
          </p:nvSpPr>
          <p:spPr bwMode="auto">
            <a:xfrm>
              <a:off x="2478088" y="2905125"/>
              <a:ext cx="15875" cy="25400"/>
            </a:xfrm>
            <a:custGeom>
              <a:avLst/>
              <a:gdLst>
                <a:gd name="T0" fmla="*/ 1677699 w 66"/>
                <a:gd name="T1" fmla="*/ 7248989 h 89"/>
                <a:gd name="T2" fmla="*/ 0 w 66"/>
                <a:gd name="T3" fmla="*/ 4805452 h 89"/>
                <a:gd name="T4" fmla="*/ 1388581 w 66"/>
                <a:gd name="T5" fmla="*/ 0 h 89"/>
                <a:gd name="T6" fmla="*/ 3818418 w 66"/>
                <a:gd name="T7" fmla="*/ 0 h 89"/>
                <a:gd name="T8" fmla="*/ 1677699 w 66"/>
                <a:gd name="T9" fmla="*/ 7248989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89"/>
                <a:gd name="T17" fmla="*/ 66 w 66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89">
                  <a:moveTo>
                    <a:pt x="29" y="89"/>
                  </a:moveTo>
                  <a:lnTo>
                    <a:pt x="0" y="59"/>
                  </a:lnTo>
                  <a:lnTo>
                    <a:pt x="24" y="0"/>
                  </a:lnTo>
                  <a:lnTo>
                    <a:pt x="66" y="0"/>
                  </a:lnTo>
                  <a:lnTo>
                    <a:pt x="29" y="8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0" name="Freeform 47"/>
            <p:cNvSpPr>
              <a:spLocks/>
            </p:cNvSpPr>
            <p:nvPr/>
          </p:nvSpPr>
          <p:spPr bwMode="auto">
            <a:xfrm>
              <a:off x="7442200" y="5316538"/>
              <a:ext cx="11113" cy="25400"/>
            </a:xfrm>
            <a:custGeom>
              <a:avLst/>
              <a:gdLst>
                <a:gd name="T0" fmla="*/ 2940447 w 42"/>
                <a:gd name="T1" fmla="*/ 7248989 h 89"/>
                <a:gd name="T2" fmla="*/ 0 w 42"/>
                <a:gd name="T3" fmla="*/ 7248989 h 89"/>
                <a:gd name="T4" fmla="*/ 420177 w 42"/>
                <a:gd name="T5" fmla="*/ 0 h 89"/>
                <a:gd name="T6" fmla="*/ 2940447 w 42"/>
                <a:gd name="T7" fmla="*/ 72489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89"/>
                <a:gd name="T14" fmla="*/ 42 w 42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89">
                  <a:moveTo>
                    <a:pt x="42" y="89"/>
                  </a:moveTo>
                  <a:lnTo>
                    <a:pt x="0" y="89"/>
                  </a:lnTo>
                  <a:lnTo>
                    <a:pt x="6" y="0"/>
                  </a:lnTo>
                  <a:lnTo>
                    <a:pt x="42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1" name="Freeform 48"/>
            <p:cNvSpPr>
              <a:spLocks/>
            </p:cNvSpPr>
            <p:nvPr/>
          </p:nvSpPr>
          <p:spPr bwMode="auto">
            <a:xfrm>
              <a:off x="7437438" y="5316538"/>
              <a:ext cx="7937" cy="25400"/>
            </a:xfrm>
            <a:custGeom>
              <a:avLst/>
              <a:gdLst>
                <a:gd name="T0" fmla="*/ 1679998 w 30"/>
                <a:gd name="T1" fmla="*/ 7248989 h 89"/>
                <a:gd name="T2" fmla="*/ 2099866 w 30"/>
                <a:gd name="T3" fmla="*/ 0 h 89"/>
                <a:gd name="T4" fmla="*/ 0 w 30"/>
                <a:gd name="T5" fmla="*/ 2443537 h 89"/>
                <a:gd name="T6" fmla="*/ 1679998 w 30"/>
                <a:gd name="T7" fmla="*/ 72489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89"/>
                <a:gd name="T14" fmla="*/ 30 w 3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89">
                  <a:moveTo>
                    <a:pt x="24" y="89"/>
                  </a:moveTo>
                  <a:lnTo>
                    <a:pt x="30" y="0"/>
                  </a:lnTo>
                  <a:lnTo>
                    <a:pt x="0" y="30"/>
                  </a:lnTo>
                  <a:lnTo>
                    <a:pt x="24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2" name="Freeform 49"/>
            <p:cNvSpPr>
              <a:spLocks/>
            </p:cNvSpPr>
            <p:nvPr/>
          </p:nvSpPr>
          <p:spPr bwMode="auto">
            <a:xfrm>
              <a:off x="7437438" y="5316538"/>
              <a:ext cx="15875" cy="25400"/>
            </a:xfrm>
            <a:custGeom>
              <a:avLst/>
              <a:gdLst>
                <a:gd name="T0" fmla="*/ 3818418 w 66"/>
                <a:gd name="T1" fmla="*/ 7248989 h 89"/>
                <a:gd name="T2" fmla="*/ 1388581 w 66"/>
                <a:gd name="T3" fmla="*/ 7248989 h 89"/>
                <a:gd name="T4" fmla="*/ 0 w 66"/>
                <a:gd name="T5" fmla="*/ 2443537 h 89"/>
                <a:gd name="T6" fmla="*/ 1735666 w 66"/>
                <a:gd name="T7" fmla="*/ 0 h 89"/>
                <a:gd name="T8" fmla="*/ 3818418 w 66"/>
                <a:gd name="T9" fmla="*/ 7248989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89"/>
                <a:gd name="T17" fmla="*/ 66 w 66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89">
                  <a:moveTo>
                    <a:pt x="66" y="89"/>
                  </a:moveTo>
                  <a:lnTo>
                    <a:pt x="24" y="89"/>
                  </a:lnTo>
                  <a:lnTo>
                    <a:pt x="0" y="30"/>
                  </a:lnTo>
                  <a:lnTo>
                    <a:pt x="30" y="0"/>
                  </a:lnTo>
                  <a:lnTo>
                    <a:pt x="66" y="8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3" name="Freeform 50"/>
            <p:cNvSpPr>
              <a:spLocks/>
            </p:cNvSpPr>
            <p:nvPr/>
          </p:nvSpPr>
          <p:spPr bwMode="auto">
            <a:xfrm>
              <a:off x="7423150" y="5307013"/>
              <a:ext cx="22225" cy="17462"/>
            </a:xfrm>
            <a:custGeom>
              <a:avLst/>
              <a:gdLst>
                <a:gd name="T0" fmla="*/ 5488340 w 90"/>
                <a:gd name="T1" fmla="*/ 2513225 h 67"/>
                <a:gd name="T2" fmla="*/ 3658976 w 90"/>
                <a:gd name="T3" fmla="*/ 4551066 h 67"/>
                <a:gd name="T4" fmla="*/ 0 w 90"/>
                <a:gd name="T5" fmla="*/ 0 h 67"/>
                <a:gd name="T6" fmla="*/ 5488340 w 90"/>
                <a:gd name="T7" fmla="*/ 2513225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67"/>
                <a:gd name="T14" fmla="*/ 90 w 9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67">
                  <a:moveTo>
                    <a:pt x="90" y="37"/>
                  </a:moveTo>
                  <a:lnTo>
                    <a:pt x="60" y="67"/>
                  </a:lnTo>
                  <a:lnTo>
                    <a:pt x="0" y="0"/>
                  </a:lnTo>
                  <a:lnTo>
                    <a:pt x="9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4" name="Freeform 51"/>
            <p:cNvSpPr>
              <a:spLocks/>
            </p:cNvSpPr>
            <p:nvPr/>
          </p:nvSpPr>
          <p:spPr bwMode="auto">
            <a:xfrm>
              <a:off x="7423150" y="5307013"/>
              <a:ext cx="14288" cy="17462"/>
            </a:xfrm>
            <a:custGeom>
              <a:avLst/>
              <a:gdLst>
                <a:gd name="T0" fmla="*/ 3402449 w 60"/>
                <a:gd name="T1" fmla="*/ 4551066 h 67"/>
                <a:gd name="T2" fmla="*/ 0 w 60"/>
                <a:gd name="T3" fmla="*/ 0 h 67"/>
                <a:gd name="T4" fmla="*/ 0 w 60"/>
                <a:gd name="T5" fmla="*/ 2852821 h 67"/>
                <a:gd name="T6" fmla="*/ 3402449 w 60"/>
                <a:gd name="T7" fmla="*/ 4551066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67"/>
                <a:gd name="T14" fmla="*/ 60 w 6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67">
                  <a:moveTo>
                    <a:pt x="60" y="67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60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5" name="Freeform 52"/>
            <p:cNvSpPr>
              <a:spLocks/>
            </p:cNvSpPr>
            <p:nvPr/>
          </p:nvSpPr>
          <p:spPr bwMode="auto">
            <a:xfrm>
              <a:off x="7423150" y="5307013"/>
              <a:ext cx="22225" cy="17462"/>
            </a:xfrm>
            <a:custGeom>
              <a:avLst/>
              <a:gdLst>
                <a:gd name="T0" fmla="*/ 5488340 w 90"/>
                <a:gd name="T1" fmla="*/ 2513225 h 67"/>
                <a:gd name="T2" fmla="*/ 3658976 w 90"/>
                <a:gd name="T3" fmla="*/ 4551066 h 67"/>
                <a:gd name="T4" fmla="*/ 0 w 90"/>
                <a:gd name="T5" fmla="*/ 2852821 h 67"/>
                <a:gd name="T6" fmla="*/ 0 w 90"/>
                <a:gd name="T7" fmla="*/ 0 h 67"/>
                <a:gd name="T8" fmla="*/ 5488340 w 90"/>
                <a:gd name="T9" fmla="*/ 2513225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67"/>
                <a:gd name="T17" fmla="*/ 90 w 90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67">
                  <a:moveTo>
                    <a:pt x="90" y="37"/>
                  </a:moveTo>
                  <a:lnTo>
                    <a:pt x="60" y="67"/>
                  </a:lnTo>
                  <a:lnTo>
                    <a:pt x="0" y="42"/>
                  </a:lnTo>
                  <a:lnTo>
                    <a:pt x="0" y="0"/>
                  </a:lnTo>
                  <a:lnTo>
                    <a:pt x="9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6" name="Freeform 53"/>
            <p:cNvSpPr>
              <a:spLocks/>
            </p:cNvSpPr>
            <p:nvPr/>
          </p:nvSpPr>
          <p:spPr bwMode="auto">
            <a:xfrm>
              <a:off x="7400925" y="5307013"/>
              <a:ext cx="22225" cy="12700"/>
            </a:xfrm>
            <a:custGeom>
              <a:avLst/>
              <a:gdLst>
                <a:gd name="T0" fmla="*/ 5550007 w 89"/>
                <a:gd name="T1" fmla="*/ 0 h 42"/>
                <a:gd name="T2" fmla="*/ 5550007 w 89"/>
                <a:gd name="T3" fmla="*/ 3840238 h 42"/>
                <a:gd name="T4" fmla="*/ 0 w 89"/>
                <a:gd name="T5" fmla="*/ 3383038 h 42"/>
                <a:gd name="T6" fmla="*/ 5550007 w 89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2"/>
                <a:gd name="T14" fmla="*/ 89 w 89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2">
                  <a:moveTo>
                    <a:pt x="89" y="0"/>
                  </a:moveTo>
                  <a:lnTo>
                    <a:pt x="89" y="42"/>
                  </a:lnTo>
                  <a:lnTo>
                    <a:pt x="0" y="37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7" name="Freeform 54"/>
            <p:cNvSpPr>
              <a:spLocks/>
            </p:cNvSpPr>
            <p:nvPr/>
          </p:nvSpPr>
          <p:spPr bwMode="auto">
            <a:xfrm>
              <a:off x="7400925" y="5316538"/>
              <a:ext cx="22225" cy="7937"/>
            </a:xfrm>
            <a:custGeom>
              <a:avLst/>
              <a:gdLst>
                <a:gd name="T0" fmla="*/ 5550007 w 89"/>
                <a:gd name="T1" fmla="*/ 350022 h 30"/>
                <a:gd name="T2" fmla="*/ 0 w 89"/>
                <a:gd name="T3" fmla="*/ 0 h 30"/>
                <a:gd name="T4" fmla="*/ 1870895 w 89"/>
                <a:gd name="T5" fmla="*/ 2099866 h 30"/>
                <a:gd name="T6" fmla="*/ 5550007 w 89"/>
                <a:gd name="T7" fmla="*/ 350022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30"/>
                <a:gd name="T14" fmla="*/ 89 w 8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30">
                  <a:moveTo>
                    <a:pt x="89" y="5"/>
                  </a:moveTo>
                  <a:lnTo>
                    <a:pt x="0" y="0"/>
                  </a:lnTo>
                  <a:lnTo>
                    <a:pt x="30" y="30"/>
                  </a:lnTo>
                  <a:lnTo>
                    <a:pt x="89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8" name="Freeform 55"/>
            <p:cNvSpPr>
              <a:spLocks/>
            </p:cNvSpPr>
            <p:nvPr/>
          </p:nvSpPr>
          <p:spPr bwMode="auto">
            <a:xfrm>
              <a:off x="7400925" y="5307013"/>
              <a:ext cx="22225" cy="17462"/>
            </a:xfrm>
            <a:custGeom>
              <a:avLst/>
              <a:gdLst>
                <a:gd name="T0" fmla="*/ 5550007 w 89"/>
                <a:gd name="T1" fmla="*/ 0 h 67"/>
                <a:gd name="T2" fmla="*/ 5550007 w 89"/>
                <a:gd name="T3" fmla="*/ 2852821 h 67"/>
                <a:gd name="T4" fmla="*/ 1870895 w 89"/>
                <a:gd name="T5" fmla="*/ 4551066 h 67"/>
                <a:gd name="T6" fmla="*/ 0 w 89"/>
                <a:gd name="T7" fmla="*/ 2513225 h 67"/>
                <a:gd name="T8" fmla="*/ 5550007 w 89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67"/>
                <a:gd name="T17" fmla="*/ 89 w 89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67">
                  <a:moveTo>
                    <a:pt x="89" y="0"/>
                  </a:moveTo>
                  <a:lnTo>
                    <a:pt x="89" y="42"/>
                  </a:lnTo>
                  <a:lnTo>
                    <a:pt x="30" y="67"/>
                  </a:lnTo>
                  <a:lnTo>
                    <a:pt x="0" y="37"/>
                  </a:lnTo>
                  <a:lnTo>
                    <a:pt x="8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49" name="Freeform 56"/>
            <p:cNvSpPr>
              <a:spLocks/>
            </p:cNvSpPr>
            <p:nvPr/>
          </p:nvSpPr>
          <p:spPr bwMode="auto">
            <a:xfrm>
              <a:off x="7391400" y="5316538"/>
              <a:ext cx="17463" cy="25400"/>
            </a:xfrm>
            <a:custGeom>
              <a:avLst/>
              <a:gdLst>
                <a:gd name="T0" fmla="*/ 2520228 w 66"/>
                <a:gd name="T1" fmla="*/ 0 h 89"/>
                <a:gd name="T2" fmla="*/ 4620551 w 66"/>
                <a:gd name="T3" fmla="*/ 2443537 h 89"/>
                <a:gd name="T4" fmla="*/ 0 w 66"/>
                <a:gd name="T5" fmla="*/ 7248989 h 89"/>
                <a:gd name="T6" fmla="*/ 2520228 w 66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89"/>
                <a:gd name="T14" fmla="*/ 66 w 66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89">
                  <a:moveTo>
                    <a:pt x="36" y="0"/>
                  </a:moveTo>
                  <a:lnTo>
                    <a:pt x="66" y="30"/>
                  </a:lnTo>
                  <a:lnTo>
                    <a:pt x="0" y="8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0" name="Freeform 57"/>
            <p:cNvSpPr>
              <a:spLocks/>
            </p:cNvSpPr>
            <p:nvPr/>
          </p:nvSpPr>
          <p:spPr bwMode="auto">
            <a:xfrm>
              <a:off x="7391400" y="5324475"/>
              <a:ext cx="17463" cy="17463"/>
            </a:xfrm>
            <a:custGeom>
              <a:avLst/>
              <a:gdLst>
                <a:gd name="T0" fmla="*/ 4620551 w 66"/>
                <a:gd name="T1" fmla="*/ 0 h 59"/>
                <a:gd name="T2" fmla="*/ 0 w 66"/>
                <a:gd name="T3" fmla="*/ 5168753 h 59"/>
                <a:gd name="T4" fmla="*/ 2870282 w 66"/>
                <a:gd name="T5" fmla="*/ 5168753 h 59"/>
                <a:gd name="T6" fmla="*/ 4620551 w 66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59"/>
                <a:gd name="T14" fmla="*/ 66 w 66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59">
                  <a:moveTo>
                    <a:pt x="66" y="0"/>
                  </a:moveTo>
                  <a:lnTo>
                    <a:pt x="0" y="59"/>
                  </a:lnTo>
                  <a:lnTo>
                    <a:pt x="41" y="5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1" name="Freeform 58"/>
            <p:cNvSpPr>
              <a:spLocks/>
            </p:cNvSpPr>
            <p:nvPr/>
          </p:nvSpPr>
          <p:spPr bwMode="auto">
            <a:xfrm>
              <a:off x="7391400" y="5316538"/>
              <a:ext cx="17463" cy="25400"/>
            </a:xfrm>
            <a:custGeom>
              <a:avLst/>
              <a:gdLst>
                <a:gd name="T0" fmla="*/ 2520228 w 66"/>
                <a:gd name="T1" fmla="*/ 0 h 89"/>
                <a:gd name="T2" fmla="*/ 4620551 w 66"/>
                <a:gd name="T3" fmla="*/ 2443537 h 89"/>
                <a:gd name="T4" fmla="*/ 2870282 w 66"/>
                <a:gd name="T5" fmla="*/ 7248989 h 89"/>
                <a:gd name="T6" fmla="*/ 0 w 66"/>
                <a:gd name="T7" fmla="*/ 7248989 h 89"/>
                <a:gd name="T8" fmla="*/ 2520228 w 66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89"/>
                <a:gd name="T17" fmla="*/ 66 w 66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89">
                  <a:moveTo>
                    <a:pt x="36" y="0"/>
                  </a:moveTo>
                  <a:lnTo>
                    <a:pt x="66" y="30"/>
                  </a:lnTo>
                  <a:lnTo>
                    <a:pt x="41" y="89"/>
                  </a:lnTo>
                  <a:lnTo>
                    <a:pt x="0" y="89"/>
                  </a:lnTo>
                  <a:lnTo>
                    <a:pt x="3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2" name="Freeform 59"/>
            <p:cNvSpPr>
              <a:spLocks/>
            </p:cNvSpPr>
            <p:nvPr/>
          </p:nvSpPr>
          <p:spPr bwMode="auto">
            <a:xfrm>
              <a:off x="7391400" y="5341938"/>
              <a:ext cx="9525" cy="26987"/>
            </a:xfrm>
            <a:custGeom>
              <a:avLst/>
              <a:gdLst>
                <a:gd name="T0" fmla="*/ 0 w 41"/>
                <a:gd name="T1" fmla="*/ 0 h 89"/>
                <a:gd name="T2" fmla="*/ 2212820 w 41"/>
                <a:gd name="T3" fmla="*/ 0 h 89"/>
                <a:gd name="T4" fmla="*/ 1942868 w 41"/>
                <a:gd name="T5" fmla="*/ 8183125 h 89"/>
                <a:gd name="T6" fmla="*/ 0 w 41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89"/>
                <a:gd name="T14" fmla="*/ 41 w 4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89">
                  <a:moveTo>
                    <a:pt x="0" y="0"/>
                  </a:moveTo>
                  <a:lnTo>
                    <a:pt x="41" y="0"/>
                  </a:lnTo>
                  <a:lnTo>
                    <a:pt x="3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3" name="Freeform 60"/>
            <p:cNvSpPr>
              <a:spLocks/>
            </p:cNvSpPr>
            <p:nvPr/>
          </p:nvSpPr>
          <p:spPr bwMode="auto">
            <a:xfrm>
              <a:off x="7400925" y="5341938"/>
              <a:ext cx="7938" cy="26987"/>
            </a:xfrm>
            <a:custGeom>
              <a:avLst/>
              <a:gdLst>
                <a:gd name="T0" fmla="*/ 350066 w 30"/>
                <a:gd name="T1" fmla="*/ 0 h 89"/>
                <a:gd name="T2" fmla="*/ 0 w 30"/>
                <a:gd name="T3" fmla="*/ 8183125 h 89"/>
                <a:gd name="T4" fmla="*/ 2100395 w 30"/>
                <a:gd name="T5" fmla="*/ 5424691 h 89"/>
                <a:gd name="T6" fmla="*/ 350066 w 30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89"/>
                <a:gd name="T14" fmla="*/ 30 w 3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89">
                  <a:moveTo>
                    <a:pt x="5" y="0"/>
                  </a:moveTo>
                  <a:lnTo>
                    <a:pt x="0" y="89"/>
                  </a:lnTo>
                  <a:lnTo>
                    <a:pt x="30" y="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4" name="Freeform 61"/>
            <p:cNvSpPr>
              <a:spLocks/>
            </p:cNvSpPr>
            <p:nvPr/>
          </p:nvSpPr>
          <p:spPr bwMode="auto">
            <a:xfrm>
              <a:off x="7391400" y="5341938"/>
              <a:ext cx="17463" cy="26987"/>
            </a:xfrm>
            <a:custGeom>
              <a:avLst/>
              <a:gdLst>
                <a:gd name="T0" fmla="*/ 0 w 66"/>
                <a:gd name="T1" fmla="*/ 0 h 89"/>
                <a:gd name="T2" fmla="*/ 2870282 w 66"/>
                <a:gd name="T3" fmla="*/ 0 h 89"/>
                <a:gd name="T4" fmla="*/ 4620551 w 66"/>
                <a:gd name="T5" fmla="*/ 5424691 h 89"/>
                <a:gd name="T6" fmla="*/ 2520228 w 66"/>
                <a:gd name="T7" fmla="*/ 8183125 h 89"/>
                <a:gd name="T8" fmla="*/ 0 w 66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89"/>
                <a:gd name="T17" fmla="*/ 66 w 66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89">
                  <a:moveTo>
                    <a:pt x="0" y="0"/>
                  </a:moveTo>
                  <a:lnTo>
                    <a:pt x="41" y="0"/>
                  </a:lnTo>
                  <a:lnTo>
                    <a:pt x="66" y="59"/>
                  </a:lnTo>
                  <a:lnTo>
                    <a:pt x="36" y="8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5" name="Freeform 62"/>
            <p:cNvSpPr>
              <a:spLocks/>
            </p:cNvSpPr>
            <p:nvPr/>
          </p:nvSpPr>
          <p:spPr bwMode="auto">
            <a:xfrm>
              <a:off x="7400925" y="5359400"/>
              <a:ext cx="22225" cy="20638"/>
            </a:xfrm>
            <a:custGeom>
              <a:avLst/>
              <a:gdLst>
                <a:gd name="T0" fmla="*/ 0 w 89"/>
                <a:gd name="T1" fmla="*/ 2933410 h 66"/>
                <a:gd name="T2" fmla="*/ 1870895 w 89"/>
                <a:gd name="T3" fmla="*/ 0 h 66"/>
                <a:gd name="T4" fmla="*/ 5550007 w 89"/>
                <a:gd name="T5" fmla="*/ 6453440 h 66"/>
                <a:gd name="T6" fmla="*/ 0 w 89"/>
                <a:gd name="T7" fmla="*/ 293341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66"/>
                <a:gd name="T14" fmla="*/ 89 w 89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66">
                  <a:moveTo>
                    <a:pt x="0" y="30"/>
                  </a:moveTo>
                  <a:lnTo>
                    <a:pt x="30" y="0"/>
                  </a:lnTo>
                  <a:lnTo>
                    <a:pt x="89" y="6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6" name="Freeform 63"/>
            <p:cNvSpPr>
              <a:spLocks/>
            </p:cNvSpPr>
            <p:nvPr/>
          </p:nvSpPr>
          <p:spPr bwMode="auto">
            <a:xfrm>
              <a:off x="7408863" y="5359400"/>
              <a:ext cx="14287" cy="20638"/>
            </a:xfrm>
            <a:custGeom>
              <a:avLst/>
              <a:gdLst>
                <a:gd name="T0" fmla="*/ 0 w 59"/>
                <a:gd name="T1" fmla="*/ 0 h 66"/>
                <a:gd name="T2" fmla="*/ 3459633 w 59"/>
                <a:gd name="T3" fmla="*/ 6453440 h 66"/>
                <a:gd name="T4" fmla="*/ 3459633 w 59"/>
                <a:gd name="T5" fmla="*/ 2346790 h 66"/>
                <a:gd name="T6" fmla="*/ 0 w 59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6"/>
                <a:gd name="T14" fmla="*/ 59 w 59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6">
                  <a:moveTo>
                    <a:pt x="0" y="0"/>
                  </a:moveTo>
                  <a:lnTo>
                    <a:pt x="59" y="66"/>
                  </a:lnTo>
                  <a:lnTo>
                    <a:pt x="5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7" name="Freeform 64"/>
            <p:cNvSpPr>
              <a:spLocks/>
            </p:cNvSpPr>
            <p:nvPr/>
          </p:nvSpPr>
          <p:spPr bwMode="auto">
            <a:xfrm>
              <a:off x="7400925" y="5359400"/>
              <a:ext cx="22225" cy="20638"/>
            </a:xfrm>
            <a:custGeom>
              <a:avLst/>
              <a:gdLst>
                <a:gd name="T0" fmla="*/ 0 w 89"/>
                <a:gd name="T1" fmla="*/ 2933410 h 66"/>
                <a:gd name="T2" fmla="*/ 1870895 w 89"/>
                <a:gd name="T3" fmla="*/ 0 h 66"/>
                <a:gd name="T4" fmla="*/ 5550007 w 89"/>
                <a:gd name="T5" fmla="*/ 2346790 h 66"/>
                <a:gd name="T6" fmla="*/ 5550007 w 89"/>
                <a:gd name="T7" fmla="*/ 6453440 h 66"/>
                <a:gd name="T8" fmla="*/ 0 w 89"/>
                <a:gd name="T9" fmla="*/ 293341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66"/>
                <a:gd name="T17" fmla="*/ 89 w 89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66">
                  <a:moveTo>
                    <a:pt x="0" y="30"/>
                  </a:moveTo>
                  <a:lnTo>
                    <a:pt x="30" y="0"/>
                  </a:lnTo>
                  <a:lnTo>
                    <a:pt x="89" y="24"/>
                  </a:lnTo>
                  <a:lnTo>
                    <a:pt x="89" y="66"/>
                  </a:lnTo>
                  <a:lnTo>
                    <a:pt x="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8" name="Freeform 65"/>
            <p:cNvSpPr>
              <a:spLocks/>
            </p:cNvSpPr>
            <p:nvPr/>
          </p:nvSpPr>
          <p:spPr bwMode="auto">
            <a:xfrm>
              <a:off x="7423150" y="5368925"/>
              <a:ext cx="22225" cy="11113"/>
            </a:xfrm>
            <a:custGeom>
              <a:avLst/>
              <a:gdLst>
                <a:gd name="T0" fmla="*/ 0 w 90"/>
                <a:gd name="T1" fmla="*/ 2940447 h 42"/>
                <a:gd name="T2" fmla="*/ 0 w 90"/>
                <a:gd name="T3" fmla="*/ 0 h 42"/>
                <a:gd name="T4" fmla="*/ 5488340 w 90"/>
                <a:gd name="T5" fmla="*/ 420177 h 42"/>
                <a:gd name="T6" fmla="*/ 0 w 90"/>
                <a:gd name="T7" fmla="*/ 2940447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42"/>
                <a:gd name="T14" fmla="*/ 90 w 90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42">
                  <a:moveTo>
                    <a:pt x="0" y="42"/>
                  </a:moveTo>
                  <a:lnTo>
                    <a:pt x="0" y="0"/>
                  </a:lnTo>
                  <a:lnTo>
                    <a:pt x="90" y="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59" name="Freeform 66"/>
            <p:cNvSpPr>
              <a:spLocks/>
            </p:cNvSpPr>
            <p:nvPr/>
          </p:nvSpPr>
          <p:spPr bwMode="auto">
            <a:xfrm>
              <a:off x="7423150" y="5359400"/>
              <a:ext cx="22225" cy="9525"/>
            </a:xfrm>
            <a:custGeom>
              <a:avLst/>
              <a:gdLst>
                <a:gd name="T0" fmla="*/ 0 w 90"/>
                <a:gd name="T1" fmla="*/ 2419350 h 30"/>
                <a:gd name="T2" fmla="*/ 5488340 w 90"/>
                <a:gd name="T3" fmla="*/ 3024188 h 30"/>
                <a:gd name="T4" fmla="*/ 3658976 w 90"/>
                <a:gd name="T5" fmla="*/ 0 h 30"/>
                <a:gd name="T6" fmla="*/ 0 w 90"/>
                <a:gd name="T7" fmla="*/ 241935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30"/>
                <a:gd name="T14" fmla="*/ 90 w 9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30">
                  <a:moveTo>
                    <a:pt x="0" y="24"/>
                  </a:moveTo>
                  <a:lnTo>
                    <a:pt x="90" y="30"/>
                  </a:lnTo>
                  <a:lnTo>
                    <a:pt x="6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60" name="Freeform 67"/>
            <p:cNvSpPr>
              <a:spLocks/>
            </p:cNvSpPr>
            <p:nvPr/>
          </p:nvSpPr>
          <p:spPr bwMode="auto">
            <a:xfrm>
              <a:off x="7423150" y="5359400"/>
              <a:ext cx="22225" cy="20638"/>
            </a:xfrm>
            <a:custGeom>
              <a:avLst/>
              <a:gdLst>
                <a:gd name="T0" fmla="*/ 0 w 90"/>
                <a:gd name="T1" fmla="*/ 6453440 h 66"/>
                <a:gd name="T2" fmla="*/ 0 w 90"/>
                <a:gd name="T3" fmla="*/ 2346790 h 66"/>
                <a:gd name="T4" fmla="*/ 3658976 w 90"/>
                <a:gd name="T5" fmla="*/ 0 h 66"/>
                <a:gd name="T6" fmla="*/ 5488340 w 90"/>
                <a:gd name="T7" fmla="*/ 2933410 h 66"/>
                <a:gd name="T8" fmla="*/ 0 w 90"/>
                <a:gd name="T9" fmla="*/ 645344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66"/>
                <a:gd name="T17" fmla="*/ 90 w 9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66">
                  <a:moveTo>
                    <a:pt x="0" y="66"/>
                  </a:moveTo>
                  <a:lnTo>
                    <a:pt x="0" y="24"/>
                  </a:lnTo>
                  <a:lnTo>
                    <a:pt x="60" y="0"/>
                  </a:lnTo>
                  <a:lnTo>
                    <a:pt x="90" y="30"/>
                  </a:lnTo>
                  <a:lnTo>
                    <a:pt x="0" y="6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61" name="Freeform 68"/>
            <p:cNvSpPr>
              <a:spLocks/>
            </p:cNvSpPr>
            <p:nvPr/>
          </p:nvSpPr>
          <p:spPr bwMode="auto">
            <a:xfrm>
              <a:off x="7437438" y="5341938"/>
              <a:ext cx="15875" cy="26987"/>
            </a:xfrm>
            <a:custGeom>
              <a:avLst/>
              <a:gdLst>
                <a:gd name="T0" fmla="*/ 1735666 w 66"/>
                <a:gd name="T1" fmla="*/ 8183125 h 89"/>
                <a:gd name="T2" fmla="*/ 0 w 66"/>
                <a:gd name="T3" fmla="*/ 5424691 h 89"/>
                <a:gd name="T4" fmla="*/ 3818418 w 66"/>
                <a:gd name="T5" fmla="*/ 0 h 89"/>
                <a:gd name="T6" fmla="*/ 1735666 w 66"/>
                <a:gd name="T7" fmla="*/ 8183125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89"/>
                <a:gd name="T14" fmla="*/ 66 w 66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89">
                  <a:moveTo>
                    <a:pt x="30" y="89"/>
                  </a:moveTo>
                  <a:lnTo>
                    <a:pt x="0" y="59"/>
                  </a:lnTo>
                  <a:lnTo>
                    <a:pt x="66" y="0"/>
                  </a:lnTo>
                  <a:lnTo>
                    <a:pt x="30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62" name="Freeform 69"/>
            <p:cNvSpPr>
              <a:spLocks/>
            </p:cNvSpPr>
            <p:nvPr/>
          </p:nvSpPr>
          <p:spPr bwMode="auto">
            <a:xfrm>
              <a:off x="7437438" y="5341938"/>
              <a:ext cx="15875" cy="17462"/>
            </a:xfrm>
            <a:custGeom>
              <a:avLst/>
              <a:gdLst>
                <a:gd name="T0" fmla="*/ 0 w 66"/>
                <a:gd name="T1" fmla="*/ 5168161 h 59"/>
                <a:gd name="T2" fmla="*/ 3818418 w 66"/>
                <a:gd name="T3" fmla="*/ 0 h 59"/>
                <a:gd name="T4" fmla="*/ 1388581 w 66"/>
                <a:gd name="T5" fmla="*/ 0 h 59"/>
                <a:gd name="T6" fmla="*/ 0 w 66"/>
                <a:gd name="T7" fmla="*/ 5168161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59"/>
                <a:gd name="T14" fmla="*/ 66 w 66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59">
                  <a:moveTo>
                    <a:pt x="0" y="59"/>
                  </a:moveTo>
                  <a:lnTo>
                    <a:pt x="66" y="0"/>
                  </a:lnTo>
                  <a:lnTo>
                    <a:pt x="24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63" name="Freeform 70"/>
            <p:cNvSpPr>
              <a:spLocks/>
            </p:cNvSpPr>
            <p:nvPr/>
          </p:nvSpPr>
          <p:spPr bwMode="auto">
            <a:xfrm>
              <a:off x="7437438" y="5341938"/>
              <a:ext cx="15875" cy="26987"/>
            </a:xfrm>
            <a:custGeom>
              <a:avLst/>
              <a:gdLst>
                <a:gd name="T0" fmla="*/ 1735666 w 66"/>
                <a:gd name="T1" fmla="*/ 8183125 h 89"/>
                <a:gd name="T2" fmla="*/ 0 w 66"/>
                <a:gd name="T3" fmla="*/ 5424691 h 89"/>
                <a:gd name="T4" fmla="*/ 1388581 w 66"/>
                <a:gd name="T5" fmla="*/ 0 h 89"/>
                <a:gd name="T6" fmla="*/ 3818418 w 66"/>
                <a:gd name="T7" fmla="*/ 0 h 89"/>
                <a:gd name="T8" fmla="*/ 1735666 w 66"/>
                <a:gd name="T9" fmla="*/ 8183125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89"/>
                <a:gd name="T17" fmla="*/ 66 w 66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89">
                  <a:moveTo>
                    <a:pt x="30" y="89"/>
                  </a:moveTo>
                  <a:lnTo>
                    <a:pt x="0" y="59"/>
                  </a:lnTo>
                  <a:lnTo>
                    <a:pt x="24" y="0"/>
                  </a:lnTo>
                  <a:lnTo>
                    <a:pt x="66" y="0"/>
                  </a:lnTo>
                  <a:lnTo>
                    <a:pt x="30" y="8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grpSp>
          <p:nvGrpSpPr>
            <p:cNvPr id="21564" name="Group 143"/>
            <p:cNvGrpSpPr>
              <a:grpSpLocks/>
            </p:cNvGrpSpPr>
            <p:nvPr/>
          </p:nvGrpSpPr>
          <p:grpSpPr bwMode="auto">
            <a:xfrm>
              <a:off x="5532438" y="2867025"/>
              <a:ext cx="61912" cy="73025"/>
              <a:chOff x="2236" y="2323"/>
              <a:chExt cx="25" cy="25"/>
            </a:xfrm>
          </p:grpSpPr>
          <p:sp>
            <p:nvSpPr>
              <p:cNvPr id="21593" name="Freeform 144"/>
              <p:cNvSpPr>
                <a:spLocks/>
              </p:cNvSpPr>
              <p:nvPr/>
            </p:nvSpPr>
            <p:spPr bwMode="auto">
              <a:xfrm>
                <a:off x="2257" y="2327"/>
                <a:ext cx="4" cy="9"/>
              </a:xfrm>
              <a:custGeom>
                <a:avLst/>
                <a:gdLst>
                  <a:gd name="T0" fmla="*/ 0 w 42"/>
                  <a:gd name="T1" fmla="*/ 1 h 89"/>
                  <a:gd name="T2" fmla="*/ 0 w 42"/>
                  <a:gd name="T3" fmla="*/ 1 h 89"/>
                  <a:gd name="T4" fmla="*/ 0 w 42"/>
                  <a:gd name="T5" fmla="*/ 0 h 89"/>
                  <a:gd name="T6" fmla="*/ 0 w 42"/>
                  <a:gd name="T7" fmla="*/ 1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89"/>
                  <a:gd name="T14" fmla="*/ 42 w 42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89">
                    <a:moveTo>
                      <a:pt x="42" y="89"/>
                    </a:moveTo>
                    <a:lnTo>
                      <a:pt x="0" y="89"/>
                    </a:lnTo>
                    <a:lnTo>
                      <a:pt x="5" y="0"/>
                    </a:lnTo>
                    <a:lnTo>
                      <a:pt x="42" y="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4" name="Freeform 145"/>
              <p:cNvSpPr>
                <a:spLocks/>
              </p:cNvSpPr>
              <p:nvPr/>
            </p:nvSpPr>
            <p:spPr bwMode="auto">
              <a:xfrm>
                <a:off x="2254" y="2327"/>
                <a:ext cx="3" cy="9"/>
              </a:xfrm>
              <a:custGeom>
                <a:avLst/>
                <a:gdLst>
                  <a:gd name="T0" fmla="*/ 0 w 29"/>
                  <a:gd name="T1" fmla="*/ 1 h 89"/>
                  <a:gd name="T2" fmla="*/ 0 w 29"/>
                  <a:gd name="T3" fmla="*/ 0 h 89"/>
                  <a:gd name="T4" fmla="*/ 0 w 29"/>
                  <a:gd name="T5" fmla="*/ 0 h 89"/>
                  <a:gd name="T6" fmla="*/ 0 w 29"/>
                  <a:gd name="T7" fmla="*/ 1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89"/>
                  <a:gd name="T14" fmla="*/ 29 w 2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89">
                    <a:moveTo>
                      <a:pt x="24" y="89"/>
                    </a:moveTo>
                    <a:lnTo>
                      <a:pt x="29" y="0"/>
                    </a:lnTo>
                    <a:lnTo>
                      <a:pt x="0" y="30"/>
                    </a:lnTo>
                    <a:lnTo>
                      <a:pt x="24" y="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5" name="Freeform 146"/>
              <p:cNvSpPr>
                <a:spLocks/>
              </p:cNvSpPr>
              <p:nvPr/>
            </p:nvSpPr>
            <p:spPr bwMode="auto">
              <a:xfrm>
                <a:off x="2254" y="2327"/>
                <a:ext cx="7" cy="9"/>
              </a:xfrm>
              <a:custGeom>
                <a:avLst/>
                <a:gdLst>
                  <a:gd name="T0" fmla="*/ 1 w 66"/>
                  <a:gd name="T1" fmla="*/ 1 h 89"/>
                  <a:gd name="T2" fmla="*/ 0 w 66"/>
                  <a:gd name="T3" fmla="*/ 1 h 89"/>
                  <a:gd name="T4" fmla="*/ 0 w 66"/>
                  <a:gd name="T5" fmla="*/ 0 h 89"/>
                  <a:gd name="T6" fmla="*/ 0 w 66"/>
                  <a:gd name="T7" fmla="*/ 0 h 89"/>
                  <a:gd name="T8" fmla="*/ 1 w 66"/>
                  <a:gd name="T9" fmla="*/ 1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66" y="89"/>
                    </a:moveTo>
                    <a:lnTo>
                      <a:pt x="24" y="89"/>
                    </a:lnTo>
                    <a:lnTo>
                      <a:pt x="0" y="30"/>
                    </a:lnTo>
                    <a:lnTo>
                      <a:pt x="29" y="0"/>
                    </a:lnTo>
                    <a:lnTo>
                      <a:pt x="66" y="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6" name="Freeform 147"/>
              <p:cNvSpPr>
                <a:spLocks/>
              </p:cNvSpPr>
              <p:nvPr/>
            </p:nvSpPr>
            <p:spPr bwMode="auto">
              <a:xfrm>
                <a:off x="2248" y="2323"/>
                <a:ext cx="9" cy="7"/>
              </a:xfrm>
              <a:custGeom>
                <a:avLst/>
                <a:gdLst>
                  <a:gd name="T0" fmla="*/ 1 w 89"/>
                  <a:gd name="T1" fmla="*/ 0 h 67"/>
                  <a:gd name="T2" fmla="*/ 1 w 89"/>
                  <a:gd name="T3" fmla="*/ 1 h 67"/>
                  <a:gd name="T4" fmla="*/ 0 w 89"/>
                  <a:gd name="T5" fmla="*/ 0 h 67"/>
                  <a:gd name="T6" fmla="*/ 1 w 89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"/>
                  <a:gd name="T13" fmla="*/ 0 h 67"/>
                  <a:gd name="T14" fmla="*/ 89 w 89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" h="67">
                    <a:moveTo>
                      <a:pt x="89" y="37"/>
                    </a:moveTo>
                    <a:lnTo>
                      <a:pt x="60" y="67"/>
                    </a:lnTo>
                    <a:lnTo>
                      <a:pt x="0" y="0"/>
                    </a:lnTo>
                    <a:lnTo>
                      <a:pt x="89" y="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7" name="Freeform 148"/>
              <p:cNvSpPr>
                <a:spLocks/>
              </p:cNvSpPr>
              <p:nvPr/>
            </p:nvSpPr>
            <p:spPr bwMode="auto">
              <a:xfrm>
                <a:off x="2248" y="2323"/>
                <a:ext cx="6" cy="7"/>
              </a:xfrm>
              <a:custGeom>
                <a:avLst/>
                <a:gdLst>
                  <a:gd name="T0" fmla="*/ 1 w 60"/>
                  <a:gd name="T1" fmla="*/ 1 h 67"/>
                  <a:gd name="T2" fmla="*/ 0 w 60"/>
                  <a:gd name="T3" fmla="*/ 0 h 67"/>
                  <a:gd name="T4" fmla="*/ 0 w 60"/>
                  <a:gd name="T5" fmla="*/ 0 h 67"/>
                  <a:gd name="T6" fmla="*/ 1 w 60"/>
                  <a:gd name="T7" fmla="*/ 1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67"/>
                  <a:gd name="T14" fmla="*/ 60 w 60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67">
                    <a:moveTo>
                      <a:pt x="60" y="67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60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8" name="Freeform 149"/>
              <p:cNvSpPr>
                <a:spLocks/>
              </p:cNvSpPr>
              <p:nvPr/>
            </p:nvSpPr>
            <p:spPr bwMode="auto">
              <a:xfrm>
                <a:off x="2248" y="2323"/>
                <a:ext cx="9" cy="7"/>
              </a:xfrm>
              <a:custGeom>
                <a:avLst/>
                <a:gdLst>
                  <a:gd name="T0" fmla="*/ 1 w 89"/>
                  <a:gd name="T1" fmla="*/ 0 h 67"/>
                  <a:gd name="T2" fmla="*/ 1 w 89"/>
                  <a:gd name="T3" fmla="*/ 1 h 67"/>
                  <a:gd name="T4" fmla="*/ 0 w 89"/>
                  <a:gd name="T5" fmla="*/ 0 h 67"/>
                  <a:gd name="T6" fmla="*/ 0 w 89"/>
                  <a:gd name="T7" fmla="*/ 0 h 67"/>
                  <a:gd name="T8" fmla="*/ 1 w 89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67"/>
                  <a:gd name="T17" fmla="*/ 89 w 89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67">
                    <a:moveTo>
                      <a:pt x="89" y="37"/>
                    </a:moveTo>
                    <a:lnTo>
                      <a:pt x="60" y="6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89" y="3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9" name="Freeform 150"/>
              <p:cNvSpPr>
                <a:spLocks/>
              </p:cNvSpPr>
              <p:nvPr/>
            </p:nvSpPr>
            <p:spPr bwMode="auto">
              <a:xfrm>
                <a:off x="2239" y="2323"/>
                <a:ext cx="9" cy="4"/>
              </a:xfrm>
              <a:custGeom>
                <a:avLst/>
                <a:gdLst>
                  <a:gd name="T0" fmla="*/ 1 w 88"/>
                  <a:gd name="T1" fmla="*/ 0 h 42"/>
                  <a:gd name="T2" fmla="*/ 1 w 88"/>
                  <a:gd name="T3" fmla="*/ 0 h 42"/>
                  <a:gd name="T4" fmla="*/ 0 w 88"/>
                  <a:gd name="T5" fmla="*/ 0 h 42"/>
                  <a:gd name="T6" fmla="*/ 1 w 88"/>
                  <a:gd name="T7" fmla="*/ 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42"/>
                  <a:gd name="T14" fmla="*/ 88 w 88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42">
                    <a:moveTo>
                      <a:pt x="88" y="0"/>
                    </a:moveTo>
                    <a:lnTo>
                      <a:pt x="88" y="42"/>
                    </a:lnTo>
                    <a:lnTo>
                      <a:pt x="0" y="37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0" name="Freeform 151"/>
              <p:cNvSpPr>
                <a:spLocks/>
              </p:cNvSpPr>
              <p:nvPr/>
            </p:nvSpPr>
            <p:spPr bwMode="auto">
              <a:xfrm>
                <a:off x="2239" y="2327"/>
                <a:ext cx="9" cy="3"/>
              </a:xfrm>
              <a:custGeom>
                <a:avLst/>
                <a:gdLst>
                  <a:gd name="T0" fmla="*/ 1 w 88"/>
                  <a:gd name="T1" fmla="*/ 0 h 30"/>
                  <a:gd name="T2" fmla="*/ 0 w 88"/>
                  <a:gd name="T3" fmla="*/ 0 h 30"/>
                  <a:gd name="T4" fmla="*/ 0 w 88"/>
                  <a:gd name="T5" fmla="*/ 0 h 30"/>
                  <a:gd name="T6" fmla="*/ 1 w 88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30"/>
                  <a:gd name="T14" fmla="*/ 88 w 88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30">
                    <a:moveTo>
                      <a:pt x="88" y="5"/>
                    </a:moveTo>
                    <a:lnTo>
                      <a:pt x="0" y="0"/>
                    </a:lnTo>
                    <a:lnTo>
                      <a:pt x="29" y="30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1" name="Freeform 152"/>
              <p:cNvSpPr>
                <a:spLocks/>
              </p:cNvSpPr>
              <p:nvPr/>
            </p:nvSpPr>
            <p:spPr bwMode="auto">
              <a:xfrm>
                <a:off x="2239" y="2323"/>
                <a:ext cx="9" cy="7"/>
              </a:xfrm>
              <a:custGeom>
                <a:avLst/>
                <a:gdLst>
                  <a:gd name="T0" fmla="*/ 1 w 88"/>
                  <a:gd name="T1" fmla="*/ 0 h 67"/>
                  <a:gd name="T2" fmla="*/ 1 w 88"/>
                  <a:gd name="T3" fmla="*/ 0 h 67"/>
                  <a:gd name="T4" fmla="*/ 0 w 88"/>
                  <a:gd name="T5" fmla="*/ 1 h 67"/>
                  <a:gd name="T6" fmla="*/ 0 w 88"/>
                  <a:gd name="T7" fmla="*/ 0 h 67"/>
                  <a:gd name="T8" fmla="*/ 1 w 88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67"/>
                  <a:gd name="T17" fmla="*/ 88 w 8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67">
                    <a:moveTo>
                      <a:pt x="88" y="0"/>
                    </a:moveTo>
                    <a:lnTo>
                      <a:pt x="88" y="42"/>
                    </a:lnTo>
                    <a:lnTo>
                      <a:pt x="29" y="67"/>
                    </a:lnTo>
                    <a:lnTo>
                      <a:pt x="0" y="37"/>
                    </a:lnTo>
                    <a:lnTo>
                      <a:pt x="8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2" name="Freeform 153"/>
              <p:cNvSpPr>
                <a:spLocks/>
              </p:cNvSpPr>
              <p:nvPr/>
            </p:nvSpPr>
            <p:spPr bwMode="auto">
              <a:xfrm>
                <a:off x="2236" y="2327"/>
                <a:ext cx="6" cy="9"/>
              </a:xfrm>
              <a:custGeom>
                <a:avLst/>
                <a:gdLst>
                  <a:gd name="T0" fmla="*/ 0 w 66"/>
                  <a:gd name="T1" fmla="*/ 0 h 89"/>
                  <a:gd name="T2" fmla="*/ 1 w 66"/>
                  <a:gd name="T3" fmla="*/ 0 h 89"/>
                  <a:gd name="T4" fmla="*/ 0 w 66"/>
                  <a:gd name="T5" fmla="*/ 1 h 89"/>
                  <a:gd name="T6" fmla="*/ 0 w 66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89"/>
                  <a:gd name="T14" fmla="*/ 66 w 66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89">
                    <a:moveTo>
                      <a:pt x="37" y="0"/>
                    </a:moveTo>
                    <a:lnTo>
                      <a:pt x="66" y="30"/>
                    </a:lnTo>
                    <a:lnTo>
                      <a:pt x="0" y="8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3" name="Freeform 154"/>
              <p:cNvSpPr>
                <a:spLocks/>
              </p:cNvSpPr>
              <p:nvPr/>
            </p:nvSpPr>
            <p:spPr bwMode="auto">
              <a:xfrm>
                <a:off x="2236" y="2330"/>
                <a:ext cx="6" cy="6"/>
              </a:xfrm>
              <a:custGeom>
                <a:avLst/>
                <a:gdLst>
                  <a:gd name="T0" fmla="*/ 1 w 66"/>
                  <a:gd name="T1" fmla="*/ 0 h 59"/>
                  <a:gd name="T2" fmla="*/ 0 w 66"/>
                  <a:gd name="T3" fmla="*/ 1 h 59"/>
                  <a:gd name="T4" fmla="*/ 0 w 66"/>
                  <a:gd name="T5" fmla="*/ 1 h 59"/>
                  <a:gd name="T6" fmla="*/ 1 w 66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59"/>
                  <a:gd name="T14" fmla="*/ 66 w 6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59">
                    <a:moveTo>
                      <a:pt x="66" y="0"/>
                    </a:moveTo>
                    <a:lnTo>
                      <a:pt x="0" y="59"/>
                    </a:lnTo>
                    <a:lnTo>
                      <a:pt x="42" y="59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4" name="Freeform 155"/>
              <p:cNvSpPr>
                <a:spLocks/>
              </p:cNvSpPr>
              <p:nvPr/>
            </p:nvSpPr>
            <p:spPr bwMode="auto">
              <a:xfrm>
                <a:off x="2236" y="2327"/>
                <a:ext cx="6" cy="9"/>
              </a:xfrm>
              <a:custGeom>
                <a:avLst/>
                <a:gdLst>
                  <a:gd name="T0" fmla="*/ 0 w 66"/>
                  <a:gd name="T1" fmla="*/ 0 h 89"/>
                  <a:gd name="T2" fmla="*/ 1 w 66"/>
                  <a:gd name="T3" fmla="*/ 0 h 89"/>
                  <a:gd name="T4" fmla="*/ 0 w 66"/>
                  <a:gd name="T5" fmla="*/ 1 h 89"/>
                  <a:gd name="T6" fmla="*/ 0 w 66"/>
                  <a:gd name="T7" fmla="*/ 1 h 89"/>
                  <a:gd name="T8" fmla="*/ 0 w 66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37" y="0"/>
                    </a:moveTo>
                    <a:lnTo>
                      <a:pt x="66" y="30"/>
                    </a:lnTo>
                    <a:lnTo>
                      <a:pt x="42" y="89"/>
                    </a:lnTo>
                    <a:lnTo>
                      <a:pt x="0" y="89"/>
                    </a:lnTo>
                    <a:lnTo>
                      <a:pt x="3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5" name="Freeform 156"/>
              <p:cNvSpPr>
                <a:spLocks/>
              </p:cNvSpPr>
              <p:nvPr/>
            </p:nvSpPr>
            <p:spPr bwMode="auto">
              <a:xfrm>
                <a:off x="2236" y="2336"/>
                <a:ext cx="4" cy="9"/>
              </a:xfrm>
              <a:custGeom>
                <a:avLst/>
                <a:gdLst>
                  <a:gd name="T0" fmla="*/ 0 w 42"/>
                  <a:gd name="T1" fmla="*/ 0 h 89"/>
                  <a:gd name="T2" fmla="*/ 0 w 42"/>
                  <a:gd name="T3" fmla="*/ 0 h 89"/>
                  <a:gd name="T4" fmla="*/ 0 w 42"/>
                  <a:gd name="T5" fmla="*/ 1 h 89"/>
                  <a:gd name="T6" fmla="*/ 0 w 42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89"/>
                  <a:gd name="T14" fmla="*/ 42 w 42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89">
                    <a:moveTo>
                      <a:pt x="0" y="0"/>
                    </a:moveTo>
                    <a:lnTo>
                      <a:pt x="42" y="0"/>
                    </a:lnTo>
                    <a:lnTo>
                      <a:pt x="37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6" name="Freeform 157"/>
              <p:cNvSpPr>
                <a:spLocks/>
              </p:cNvSpPr>
              <p:nvPr/>
            </p:nvSpPr>
            <p:spPr bwMode="auto">
              <a:xfrm>
                <a:off x="2239" y="2336"/>
                <a:ext cx="3" cy="9"/>
              </a:xfrm>
              <a:custGeom>
                <a:avLst/>
                <a:gdLst>
                  <a:gd name="T0" fmla="*/ 0 w 29"/>
                  <a:gd name="T1" fmla="*/ 0 h 89"/>
                  <a:gd name="T2" fmla="*/ 0 w 29"/>
                  <a:gd name="T3" fmla="*/ 1 h 89"/>
                  <a:gd name="T4" fmla="*/ 0 w 29"/>
                  <a:gd name="T5" fmla="*/ 1 h 89"/>
                  <a:gd name="T6" fmla="*/ 0 w 2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89"/>
                  <a:gd name="T14" fmla="*/ 29 w 2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89">
                    <a:moveTo>
                      <a:pt x="5" y="0"/>
                    </a:moveTo>
                    <a:lnTo>
                      <a:pt x="0" y="89"/>
                    </a:lnTo>
                    <a:lnTo>
                      <a:pt x="29" y="5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7" name="Freeform 158"/>
              <p:cNvSpPr>
                <a:spLocks/>
              </p:cNvSpPr>
              <p:nvPr/>
            </p:nvSpPr>
            <p:spPr bwMode="auto">
              <a:xfrm>
                <a:off x="2236" y="2336"/>
                <a:ext cx="6" cy="9"/>
              </a:xfrm>
              <a:custGeom>
                <a:avLst/>
                <a:gdLst>
                  <a:gd name="T0" fmla="*/ 0 w 66"/>
                  <a:gd name="T1" fmla="*/ 0 h 89"/>
                  <a:gd name="T2" fmla="*/ 0 w 66"/>
                  <a:gd name="T3" fmla="*/ 0 h 89"/>
                  <a:gd name="T4" fmla="*/ 1 w 66"/>
                  <a:gd name="T5" fmla="*/ 1 h 89"/>
                  <a:gd name="T6" fmla="*/ 0 w 66"/>
                  <a:gd name="T7" fmla="*/ 1 h 89"/>
                  <a:gd name="T8" fmla="*/ 0 w 66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0" y="0"/>
                    </a:moveTo>
                    <a:lnTo>
                      <a:pt x="42" y="0"/>
                    </a:lnTo>
                    <a:lnTo>
                      <a:pt x="66" y="59"/>
                    </a:lnTo>
                    <a:lnTo>
                      <a:pt x="37" y="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8" name="Freeform 159"/>
              <p:cNvSpPr>
                <a:spLocks/>
              </p:cNvSpPr>
              <p:nvPr/>
            </p:nvSpPr>
            <p:spPr bwMode="auto">
              <a:xfrm>
                <a:off x="2239" y="2342"/>
                <a:ext cx="9" cy="6"/>
              </a:xfrm>
              <a:custGeom>
                <a:avLst/>
                <a:gdLst>
                  <a:gd name="T0" fmla="*/ 0 w 88"/>
                  <a:gd name="T1" fmla="*/ 0 h 67"/>
                  <a:gd name="T2" fmla="*/ 0 w 88"/>
                  <a:gd name="T3" fmla="*/ 0 h 67"/>
                  <a:gd name="T4" fmla="*/ 1 w 88"/>
                  <a:gd name="T5" fmla="*/ 1 h 67"/>
                  <a:gd name="T6" fmla="*/ 0 w 8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67"/>
                  <a:gd name="T14" fmla="*/ 88 w 88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67">
                    <a:moveTo>
                      <a:pt x="0" y="30"/>
                    </a:moveTo>
                    <a:lnTo>
                      <a:pt x="29" y="0"/>
                    </a:lnTo>
                    <a:lnTo>
                      <a:pt x="88" y="67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09" name="Freeform 160"/>
              <p:cNvSpPr>
                <a:spLocks/>
              </p:cNvSpPr>
              <p:nvPr/>
            </p:nvSpPr>
            <p:spPr bwMode="auto">
              <a:xfrm>
                <a:off x="2242" y="2342"/>
                <a:ext cx="6" cy="6"/>
              </a:xfrm>
              <a:custGeom>
                <a:avLst/>
                <a:gdLst>
                  <a:gd name="T0" fmla="*/ 0 w 59"/>
                  <a:gd name="T1" fmla="*/ 0 h 67"/>
                  <a:gd name="T2" fmla="*/ 1 w 59"/>
                  <a:gd name="T3" fmla="*/ 1 h 67"/>
                  <a:gd name="T4" fmla="*/ 1 w 59"/>
                  <a:gd name="T5" fmla="*/ 0 h 67"/>
                  <a:gd name="T6" fmla="*/ 0 w 59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67"/>
                  <a:gd name="T14" fmla="*/ 59 w 59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67">
                    <a:moveTo>
                      <a:pt x="0" y="0"/>
                    </a:moveTo>
                    <a:lnTo>
                      <a:pt x="59" y="67"/>
                    </a:lnTo>
                    <a:lnTo>
                      <a:pt x="59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0" name="Freeform 161"/>
              <p:cNvSpPr>
                <a:spLocks/>
              </p:cNvSpPr>
              <p:nvPr/>
            </p:nvSpPr>
            <p:spPr bwMode="auto">
              <a:xfrm>
                <a:off x="2239" y="2342"/>
                <a:ext cx="9" cy="6"/>
              </a:xfrm>
              <a:custGeom>
                <a:avLst/>
                <a:gdLst>
                  <a:gd name="T0" fmla="*/ 0 w 88"/>
                  <a:gd name="T1" fmla="*/ 0 h 67"/>
                  <a:gd name="T2" fmla="*/ 0 w 88"/>
                  <a:gd name="T3" fmla="*/ 0 h 67"/>
                  <a:gd name="T4" fmla="*/ 1 w 88"/>
                  <a:gd name="T5" fmla="*/ 0 h 67"/>
                  <a:gd name="T6" fmla="*/ 1 w 88"/>
                  <a:gd name="T7" fmla="*/ 1 h 67"/>
                  <a:gd name="T8" fmla="*/ 0 w 88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67"/>
                  <a:gd name="T17" fmla="*/ 88 w 8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67">
                    <a:moveTo>
                      <a:pt x="0" y="30"/>
                    </a:moveTo>
                    <a:lnTo>
                      <a:pt x="29" y="0"/>
                    </a:lnTo>
                    <a:lnTo>
                      <a:pt x="88" y="26"/>
                    </a:lnTo>
                    <a:lnTo>
                      <a:pt x="88" y="67"/>
                    </a:lnTo>
                    <a:lnTo>
                      <a:pt x="0" y="3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1" name="Freeform 162"/>
              <p:cNvSpPr>
                <a:spLocks/>
              </p:cNvSpPr>
              <p:nvPr/>
            </p:nvSpPr>
            <p:spPr bwMode="auto">
              <a:xfrm>
                <a:off x="2248" y="2344"/>
                <a:ext cx="9" cy="4"/>
              </a:xfrm>
              <a:custGeom>
                <a:avLst/>
                <a:gdLst>
                  <a:gd name="T0" fmla="*/ 0 w 89"/>
                  <a:gd name="T1" fmla="*/ 0 h 41"/>
                  <a:gd name="T2" fmla="*/ 0 w 89"/>
                  <a:gd name="T3" fmla="*/ 0 h 41"/>
                  <a:gd name="T4" fmla="*/ 1 w 89"/>
                  <a:gd name="T5" fmla="*/ 0 h 41"/>
                  <a:gd name="T6" fmla="*/ 0 w 89"/>
                  <a:gd name="T7" fmla="*/ 0 h 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"/>
                  <a:gd name="T13" fmla="*/ 0 h 41"/>
                  <a:gd name="T14" fmla="*/ 89 w 89"/>
                  <a:gd name="T15" fmla="*/ 41 h 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" h="41">
                    <a:moveTo>
                      <a:pt x="0" y="41"/>
                    </a:moveTo>
                    <a:lnTo>
                      <a:pt x="0" y="0"/>
                    </a:lnTo>
                    <a:lnTo>
                      <a:pt x="89" y="4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2" name="Freeform 163"/>
              <p:cNvSpPr>
                <a:spLocks/>
              </p:cNvSpPr>
              <p:nvPr/>
            </p:nvSpPr>
            <p:spPr bwMode="auto">
              <a:xfrm>
                <a:off x="2248" y="2342"/>
                <a:ext cx="9" cy="3"/>
              </a:xfrm>
              <a:custGeom>
                <a:avLst/>
                <a:gdLst>
                  <a:gd name="T0" fmla="*/ 0 w 89"/>
                  <a:gd name="T1" fmla="*/ 0 h 30"/>
                  <a:gd name="T2" fmla="*/ 1 w 89"/>
                  <a:gd name="T3" fmla="*/ 0 h 30"/>
                  <a:gd name="T4" fmla="*/ 1 w 89"/>
                  <a:gd name="T5" fmla="*/ 0 h 30"/>
                  <a:gd name="T6" fmla="*/ 0 w 89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"/>
                  <a:gd name="T13" fmla="*/ 0 h 30"/>
                  <a:gd name="T14" fmla="*/ 89 w 89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" h="30">
                    <a:moveTo>
                      <a:pt x="0" y="26"/>
                    </a:moveTo>
                    <a:lnTo>
                      <a:pt x="89" y="30"/>
                    </a:lnTo>
                    <a:lnTo>
                      <a:pt x="6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3" name="Freeform 164"/>
              <p:cNvSpPr>
                <a:spLocks/>
              </p:cNvSpPr>
              <p:nvPr/>
            </p:nvSpPr>
            <p:spPr bwMode="auto">
              <a:xfrm>
                <a:off x="2248" y="2342"/>
                <a:ext cx="9" cy="6"/>
              </a:xfrm>
              <a:custGeom>
                <a:avLst/>
                <a:gdLst>
                  <a:gd name="T0" fmla="*/ 0 w 89"/>
                  <a:gd name="T1" fmla="*/ 1 h 67"/>
                  <a:gd name="T2" fmla="*/ 0 w 89"/>
                  <a:gd name="T3" fmla="*/ 0 h 67"/>
                  <a:gd name="T4" fmla="*/ 1 w 89"/>
                  <a:gd name="T5" fmla="*/ 0 h 67"/>
                  <a:gd name="T6" fmla="*/ 1 w 89"/>
                  <a:gd name="T7" fmla="*/ 0 h 67"/>
                  <a:gd name="T8" fmla="*/ 0 w 89"/>
                  <a:gd name="T9" fmla="*/ 1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67"/>
                  <a:gd name="T17" fmla="*/ 89 w 89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67">
                    <a:moveTo>
                      <a:pt x="0" y="67"/>
                    </a:moveTo>
                    <a:lnTo>
                      <a:pt x="0" y="26"/>
                    </a:lnTo>
                    <a:lnTo>
                      <a:pt x="60" y="0"/>
                    </a:lnTo>
                    <a:lnTo>
                      <a:pt x="89" y="3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4" name="Freeform 165"/>
              <p:cNvSpPr>
                <a:spLocks/>
              </p:cNvSpPr>
              <p:nvPr/>
            </p:nvSpPr>
            <p:spPr bwMode="auto">
              <a:xfrm>
                <a:off x="2254" y="2336"/>
                <a:ext cx="7" cy="9"/>
              </a:xfrm>
              <a:custGeom>
                <a:avLst/>
                <a:gdLst>
                  <a:gd name="T0" fmla="*/ 0 w 66"/>
                  <a:gd name="T1" fmla="*/ 1 h 89"/>
                  <a:gd name="T2" fmla="*/ 0 w 66"/>
                  <a:gd name="T3" fmla="*/ 1 h 89"/>
                  <a:gd name="T4" fmla="*/ 1 w 66"/>
                  <a:gd name="T5" fmla="*/ 0 h 89"/>
                  <a:gd name="T6" fmla="*/ 0 w 66"/>
                  <a:gd name="T7" fmla="*/ 1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89"/>
                  <a:gd name="T14" fmla="*/ 66 w 66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89">
                    <a:moveTo>
                      <a:pt x="29" y="89"/>
                    </a:moveTo>
                    <a:lnTo>
                      <a:pt x="0" y="59"/>
                    </a:lnTo>
                    <a:lnTo>
                      <a:pt x="66" y="0"/>
                    </a:lnTo>
                    <a:lnTo>
                      <a:pt x="29" y="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5" name="Freeform 166"/>
              <p:cNvSpPr>
                <a:spLocks/>
              </p:cNvSpPr>
              <p:nvPr/>
            </p:nvSpPr>
            <p:spPr bwMode="auto">
              <a:xfrm>
                <a:off x="2254" y="2336"/>
                <a:ext cx="7" cy="6"/>
              </a:xfrm>
              <a:custGeom>
                <a:avLst/>
                <a:gdLst>
                  <a:gd name="T0" fmla="*/ 0 w 66"/>
                  <a:gd name="T1" fmla="*/ 1 h 59"/>
                  <a:gd name="T2" fmla="*/ 1 w 66"/>
                  <a:gd name="T3" fmla="*/ 0 h 59"/>
                  <a:gd name="T4" fmla="*/ 0 w 66"/>
                  <a:gd name="T5" fmla="*/ 0 h 59"/>
                  <a:gd name="T6" fmla="*/ 0 w 66"/>
                  <a:gd name="T7" fmla="*/ 1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59"/>
                  <a:gd name="T14" fmla="*/ 66 w 6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59">
                    <a:moveTo>
                      <a:pt x="0" y="59"/>
                    </a:moveTo>
                    <a:lnTo>
                      <a:pt x="66" y="0"/>
                    </a:lnTo>
                    <a:lnTo>
                      <a:pt x="24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616" name="Freeform 167"/>
              <p:cNvSpPr>
                <a:spLocks/>
              </p:cNvSpPr>
              <p:nvPr/>
            </p:nvSpPr>
            <p:spPr bwMode="auto">
              <a:xfrm>
                <a:off x="2254" y="2336"/>
                <a:ext cx="7" cy="9"/>
              </a:xfrm>
              <a:custGeom>
                <a:avLst/>
                <a:gdLst>
                  <a:gd name="T0" fmla="*/ 0 w 66"/>
                  <a:gd name="T1" fmla="*/ 1 h 89"/>
                  <a:gd name="T2" fmla="*/ 0 w 66"/>
                  <a:gd name="T3" fmla="*/ 1 h 89"/>
                  <a:gd name="T4" fmla="*/ 0 w 66"/>
                  <a:gd name="T5" fmla="*/ 0 h 89"/>
                  <a:gd name="T6" fmla="*/ 1 w 66"/>
                  <a:gd name="T7" fmla="*/ 0 h 89"/>
                  <a:gd name="T8" fmla="*/ 0 w 66"/>
                  <a:gd name="T9" fmla="*/ 1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29" y="89"/>
                    </a:moveTo>
                    <a:lnTo>
                      <a:pt x="0" y="59"/>
                    </a:lnTo>
                    <a:lnTo>
                      <a:pt x="24" y="0"/>
                    </a:lnTo>
                    <a:lnTo>
                      <a:pt x="66" y="0"/>
                    </a:lnTo>
                    <a:lnTo>
                      <a:pt x="29" y="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</p:grpSp>
        <p:grpSp>
          <p:nvGrpSpPr>
            <p:cNvPr id="21565" name="Group 168"/>
            <p:cNvGrpSpPr>
              <a:grpSpLocks/>
            </p:cNvGrpSpPr>
            <p:nvPr/>
          </p:nvGrpSpPr>
          <p:grpSpPr bwMode="auto">
            <a:xfrm>
              <a:off x="1187450" y="5295900"/>
              <a:ext cx="61913" cy="73025"/>
              <a:chOff x="2236" y="2323"/>
              <a:chExt cx="25" cy="25"/>
            </a:xfrm>
          </p:grpSpPr>
          <p:sp>
            <p:nvSpPr>
              <p:cNvPr id="21569" name="Freeform 169"/>
              <p:cNvSpPr>
                <a:spLocks/>
              </p:cNvSpPr>
              <p:nvPr/>
            </p:nvSpPr>
            <p:spPr bwMode="auto">
              <a:xfrm>
                <a:off x="2257" y="2327"/>
                <a:ext cx="4" cy="9"/>
              </a:xfrm>
              <a:custGeom>
                <a:avLst/>
                <a:gdLst>
                  <a:gd name="T0" fmla="*/ 0 w 42"/>
                  <a:gd name="T1" fmla="*/ 1 h 89"/>
                  <a:gd name="T2" fmla="*/ 0 w 42"/>
                  <a:gd name="T3" fmla="*/ 1 h 89"/>
                  <a:gd name="T4" fmla="*/ 0 w 42"/>
                  <a:gd name="T5" fmla="*/ 0 h 89"/>
                  <a:gd name="T6" fmla="*/ 0 w 42"/>
                  <a:gd name="T7" fmla="*/ 1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89"/>
                  <a:gd name="T14" fmla="*/ 42 w 42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89">
                    <a:moveTo>
                      <a:pt x="42" y="89"/>
                    </a:moveTo>
                    <a:lnTo>
                      <a:pt x="0" y="89"/>
                    </a:lnTo>
                    <a:lnTo>
                      <a:pt x="5" y="0"/>
                    </a:lnTo>
                    <a:lnTo>
                      <a:pt x="42" y="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0" name="Freeform 170"/>
              <p:cNvSpPr>
                <a:spLocks/>
              </p:cNvSpPr>
              <p:nvPr/>
            </p:nvSpPr>
            <p:spPr bwMode="auto">
              <a:xfrm>
                <a:off x="2254" y="2327"/>
                <a:ext cx="3" cy="9"/>
              </a:xfrm>
              <a:custGeom>
                <a:avLst/>
                <a:gdLst>
                  <a:gd name="T0" fmla="*/ 0 w 29"/>
                  <a:gd name="T1" fmla="*/ 1 h 89"/>
                  <a:gd name="T2" fmla="*/ 0 w 29"/>
                  <a:gd name="T3" fmla="*/ 0 h 89"/>
                  <a:gd name="T4" fmla="*/ 0 w 29"/>
                  <a:gd name="T5" fmla="*/ 0 h 89"/>
                  <a:gd name="T6" fmla="*/ 0 w 29"/>
                  <a:gd name="T7" fmla="*/ 1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89"/>
                  <a:gd name="T14" fmla="*/ 29 w 2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89">
                    <a:moveTo>
                      <a:pt x="24" y="89"/>
                    </a:moveTo>
                    <a:lnTo>
                      <a:pt x="29" y="0"/>
                    </a:lnTo>
                    <a:lnTo>
                      <a:pt x="0" y="30"/>
                    </a:lnTo>
                    <a:lnTo>
                      <a:pt x="24" y="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1" name="Freeform 171"/>
              <p:cNvSpPr>
                <a:spLocks/>
              </p:cNvSpPr>
              <p:nvPr/>
            </p:nvSpPr>
            <p:spPr bwMode="auto">
              <a:xfrm>
                <a:off x="2254" y="2327"/>
                <a:ext cx="7" cy="9"/>
              </a:xfrm>
              <a:custGeom>
                <a:avLst/>
                <a:gdLst>
                  <a:gd name="T0" fmla="*/ 1 w 66"/>
                  <a:gd name="T1" fmla="*/ 1 h 89"/>
                  <a:gd name="T2" fmla="*/ 0 w 66"/>
                  <a:gd name="T3" fmla="*/ 1 h 89"/>
                  <a:gd name="T4" fmla="*/ 0 w 66"/>
                  <a:gd name="T5" fmla="*/ 0 h 89"/>
                  <a:gd name="T6" fmla="*/ 0 w 66"/>
                  <a:gd name="T7" fmla="*/ 0 h 89"/>
                  <a:gd name="T8" fmla="*/ 1 w 66"/>
                  <a:gd name="T9" fmla="*/ 1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66" y="89"/>
                    </a:moveTo>
                    <a:lnTo>
                      <a:pt x="24" y="89"/>
                    </a:lnTo>
                    <a:lnTo>
                      <a:pt x="0" y="30"/>
                    </a:lnTo>
                    <a:lnTo>
                      <a:pt x="29" y="0"/>
                    </a:lnTo>
                    <a:lnTo>
                      <a:pt x="66" y="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2" name="Freeform 172"/>
              <p:cNvSpPr>
                <a:spLocks/>
              </p:cNvSpPr>
              <p:nvPr/>
            </p:nvSpPr>
            <p:spPr bwMode="auto">
              <a:xfrm>
                <a:off x="2248" y="2323"/>
                <a:ext cx="9" cy="7"/>
              </a:xfrm>
              <a:custGeom>
                <a:avLst/>
                <a:gdLst>
                  <a:gd name="T0" fmla="*/ 1 w 89"/>
                  <a:gd name="T1" fmla="*/ 0 h 67"/>
                  <a:gd name="T2" fmla="*/ 1 w 89"/>
                  <a:gd name="T3" fmla="*/ 1 h 67"/>
                  <a:gd name="T4" fmla="*/ 0 w 89"/>
                  <a:gd name="T5" fmla="*/ 0 h 67"/>
                  <a:gd name="T6" fmla="*/ 1 w 89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"/>
                  <a:gd name="T13" fmla="*/ 0 h 67"/>
                  <a:gd name="T14" fmla="*/ 89 w 89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" h="67">
                    <a:moveTo>
                      <a:pt x="89" y="37"/>
                    </a:moveTo>
                    <a:lnTo>
                      <a:pt x="60" y="67"/>
                    </a:lnTo>
                    <a:lnTo>
                      <a:pt x="0" y="0"/>
                    </a:lnTo>
                    <a:lnTo>
                      <a:pt x="89" y="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3" name="Freeform 173"/>
              <p:cNvSpPr>
                <a:spLocks/>
              </p:cNvSpPr>
              <p:nvPr/>
            </p:nvSpPr>
            <p:spPr bwMode="auto">
              <a:xfrm>
                <a:off x="2248" y="2323"/>
                <a:ext cx="6" cy="7"/>
              </a:xfrm>
              <a:custGeom>
                <a:avLst/>
                <a:gdLst>
                  <a:gd name="T0" fmla="*/ 1 w 60"/>
                  <a:gd name="T1" fmla="*/ 1 h 67"/>
                  <a:gd name="T2" fmla="*/ 0 w 60"/>
                  <a:gd name="T3" fmla="*/ 0 h 67"/>
                  <a:gd name="T4" fmla="*/ 0 w 60"/>
                  <a:gd name="T5" fmla="*/ 0 h 67"/>
                  <a:gd name="T6" fmla="*/ 1 w 60"/>
                  <a:gd name="T7" fmla="*/ 1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67"/>
                  <a:gd name="T14" fmla="*/ 60 w 60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67">
                    <a:moveTo>
                      <a:pt x="60" y="67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60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4" name="Freeform 174"/>
              <p:cNvSpPr>
                <a:spLocks/>
              </p:cNvSpPr>
              <p:nvPr/>
            </p:nvSpPr>
            <p:spPr bwMode="auto">
              <a:xfrm>
                <a:off x="2248" y="2323"/>
                <a:ext cx="9" cy="7"/>
              </a:xfrm>
              <a:custGeom>
                <a:avLst/>
                <a:gdLst>
                  <a:gd name="T0" fmla="*/ 1 w 89"/>
                  <a:gd name="T1" fmla="*/ 0 h 67"/>
                  <a:gd name="T2" fmla="*/ 1 w 89"/>
                  <a:gd name="T3" fmla="*/ 1 h 67"/>
                  <a:gd name="T4" fmla="*/ 0 w 89"/>
                  <a:gd name="T5" fmla="*/ 0 h 67"/>
                  <a:gd name="T6" fmla="*/ 0 w 89"/>
                  <a:gd name="T7" fmla="*/ 0 h 67"/>
                  <a:gd name="T8" fmla="*/ 1 w 89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67"/>
                  <a:gd name="T17" fmla="*/ 89 w 89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67">
                    <a:moveTo>
                      <a:pt x="89" y="37"/>
                    </a:moveTo>
                    <a:lnTo>
                      <a:pt x="60" y="6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89" y="3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5" name="Freeform 175"/>
              <p:cNvSpPr>
                <a:spLocks/>
              </p:cNvSpPr>
              <p:nvPr/>
            </p:nvSpPr>
            <p:spPr bwMode="auto">
              <a:xfrm>
                <a:off x="2239" y="2323"/>
                <a:ext cx="9" cy="4"/>
              </a:xfrm>
              <a:custGeom>
                <a:avLst/>
                <a:gdLst>
                  <a:gd name="T0" fmla="*/ 1 w 88"/>
                  <a:gd name="T1" fmla="*/ 0 h 42"/>
                  <a:gd name="T2" fmla="*/ 1 w 88"/>
                  <a:gd name="T3" fmla="*/ 0 h 42"/>
                  <a:gd name="T4" fmla="*/ 0 w 88"/>
                  <a:gd name="T5" fmla="*/ 0 h 42"/>
                  <a:gd name="T6" fmla="*/ 1 w 88"/>
                  <a:gd name="T7" fmla="*/ 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42"/>
                  <a:gd name="T14" fmla="*/ 88 w 88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42">
                    <a:moveTo>
                      <a:pt x="88" y="0"/>
                    </a:moveTo>
                    <a:lnTo>
                      <a:pt x="88" y="42"/>
                    </a:lnTo>
                    <a:lnTo>
                      <a:pt x="0" y="37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6" name="Freeform 176"/>
              <p:cNvSpPr>
                <a:spLocks/>
              </p:cNvSpPr>
              <p:nvPr/>
            </p:nvSpPr>
            <p:spPr bwMode="auto">
              <a:xfrm>
                <a:off x="2239" y="2327"/>
                <a:ext cx="9" cy="3"/>
              </a:xfrm>
              <a:custGeom>
                <a:avLst/>
                <a:gdLst>
                  <a:gd name="T0" fmla="*/ 1 w 88"/>
                  <a:gd name="T1" fmla="*/ 0 h 30"/>
                  <a:gd name="T2" fmla="*/ 0 w 88"/>
                  <a:gd name="T3" fmla="*/ 0 h 30"/>
                  <a:gd name="T4" fmla="*/ 0 w 88"/>
                  <a:gd name="T5" fmla="*/ 0 h 30"/>
                  <a:gd name="T6" fmla="*/ 1 w 88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30"/>
                  <a:gd name="T14" fmla="*/ 88 w 88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30">
                    <a:moveTo>
                      <a:pt x="88" y="5"/>
                    </a:moveTo>
                    <a:lnTo>
                      <a:pt x="0" y="0"/>
                    </a:lnTo>
                    <a:lnTo>
                      <a:pt x="29" y="30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7" name="Freeform 177"/>
              <p:cNvSpPr>
                <a:spLocks/>
              </p:cNvSpPr>
              <p:nvPr/>
            </p:nvSpPr>
            <p:spPr bwMode="auto">
              <a:xfrm>
                <a:off x="2239" y="2323"/>
                <a:ext cx="9" cy="7"/>
              </a:xfrm>
              <a:custGeom>
                <a:avLst/>
                <a:gdLst>
                  <a:gd name="T0" fmla="*/ 1 w 88"/>
                  <a:gd name="T1" fmla="*/ 0 h 67"/>
                  <a:gd name="T2" fmla="*/ 1 w 88"/>
                  <a:gd name="T3" fmla="*/ 0 h 67"/>
                  <a:gd name="T4" fmla="*/ 0 w 88"/>
                  <a:gd name="T5" fmla="*/ 1 h 67"/>
                  <a:gd name="T6" fmla="*/ 0 w 88"/>
                  <a:gd name="T7" fmla="*/ 0 h 67"/>
                  <a:gd name="T8" fmla="*/ 1 w 88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67"/>
                  <a:gd name="T17" fmla="*/ 88 w 8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67">
                    <a:moveTo>
                      <a:pt x="88" y="0"/>
                    </a:moveTo>
                    <a:lnTo>
                      <a:pt x="88" y="42"/>
                    </a:lnTo>
                    <a:lnTo>
                      <a:pt x="29" y="67"/>
                    </a:lnTo>
                    <a:lnTo>
                      <a:pt x="0" y="37"/>
                    </a:lnTo>
                    <a:lnTo>
                      <a:pt x="8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8" name="Freeform 178"/>
              <p:cNvSpPr>
                <a:spLocks/>
              </p:cNvSpPr>
              <p:nvPr/>
            </p:nvSpPr>
            <p:spPr bwMode="auto">
              <a:xfrm>
                <a:off x="2236" y="2327"/>
                <a:ext cx="6" cy="9"/>
              </a:xfrm>
              <a:custGeom>
                <a:avLst/>
                <a:gdLst>
                  <a:gd name="T0" fmla="*/ 0 w 66"/>
                  <a:gd name="T1" fmla="*/ 0 h 89"/>
                  <a:gd name="T2" fmla="*/ 1 w 66"/>
                  <a:gd name="T3" fmla="*/ 0 h 89"/>
                  <a:gd name="T4" fmla="*/ 0 w 66"/>
                  <a:gd name="T5" fmla="*/ 1 h 89"/>
                  <a:gd name="T6" fmla="*/ 0 w 66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89"/>
                  <a:gd name="T14" fmla="*/ 66 w 66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89">
                    <a:moveTo>
                      <a:pt x="37" y="0"/>
                    </a:moveTo>
                    <a:lnTo>
                      <a:pt x="66" y="30"/>
                    </a:lnTo>
                    <a:lnTo>
                      <a:pt x="0" y="8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79" name="Freeform 179"/>
              <p:cNvSpPr>
                <a:spLocks/>
              </p:cNvSpPr>
              <p:nvPr/>
            </p:nvSpPr>
            <p:spPr bwMode="auto">
              <a:xfrm>
                <a:off x="2236" y="2330"/>
                <a:ext cx="6" cy="6"/>
              </a:xfrm>
              <a:custGeom>
                <a:avLst/>
                <a:gdLst>
                  <a:gd name="T0" fmla="*/ 1 w 66"/>
                  <a:gd name="T1" fmla="*/ 0 h 59"/>
                  <a:gd name="T2" fmla="*/ 0 w 66"/>
                  <a:gd name="T3" fmla="*/ 1 h 59"/>
                  <a:gd name="T4" fmla="*/ 0 w 66"/>
                  <a:gd name="T5" fmla="*/ 1 h 59"/>
                  <a:gd name="T6" fmla="*/ 1 w 66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59"/>
                  <a:gd name="T14" fmla="*/ 66 w 6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59">
                    <a:moveTo>
                      <a:pt x="66" y="0"/>
                    </a:moveTo>
                    <a:lnTo>
                      <a:pt x="0" y="59"/>
                    </a:lnTo>
                    <a:lnTo>
                      <a:pt x="42" y="59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0" name="Freeform 180"/>
              <p:cNvSpPr>
                <a:spLocks/>
              </p:cNvSpPr>
              <p:nvPr/>
            </p:nvSpPr>
            <p:spPr bwMode="auto">
              <a:xfrm>
                <a:off x="2236" y="2327"/>
                <a:ext cx="6" cy="9"/>
              </a:xfrm>
              <a:custGeom>
                <a:avLst/>
                <a:gdLst>
                  <a:gd name="T0" fmla="*/ 0 w 66"/>
                  <a:gd name="T1" fmla="*/ 0 h 89"/>
                  <a:gd name="T2" fmla="*/ 1 w 66"/>
                  <a:gd name="T3" fmla="*/ 0 h 89"/>
                  <a:gd name="T4" fmla="*/ 0 w 66"/>
                  <a:gd name="T5" fmla="*/ 1 h 89"/>
                  <a:gd name="T6" fmla="*/ 0 w 66"/>
                  <a:gd name="T7" fmla="*/ 1 h 89"/>
                  <a:gd name="T8" fmla="*/ 0 w 66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37" y="0"/>
                    </a:moveTo>
                    <a:lnTo>
                      <a:pt x="66" y="30"/>
                    </a:lnTo>
                    <a:lnTo>
                      <a:pt x="42" y="89"/>
                    </a:lnTo>
                    <a:lnTo>
                      <a:pt x="0" y="89"/>
                    </a:lnTo>
                    <a:lnTo>
                      <a:pt x="3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1" name="Freeform 181"/>
              <p:cNvSpPr>
                <a:spLocks/>
              </p:cNvSpPr>
              <p:nvPr/>
            </p:nvSpPr>
            <p:spPr bwMode="auto">
              <a:xfrm>
                <a:off x="2236" y="2336"/>
                <a:ext cx="4" cy="9"/>
              </a:xfrm>
              <a:custGeom>
                <a:avLst/>
                <a:gdLst>
                  <a:gd name="T0" fmla="*/ 0 w 42"/>
                  <a:gd name="T1" fmla="*/ 0 h 89"/>
                  <a:gd name="T2" fmla="*/ 0 w 42"/>
                  <a:gd name="T3" fmla="*/ 0 h 89"/>
                  <a:gd name="T4" fmla="*/ 0 w 42"/>
                  <a:gd name="T5" fmla="*/ 1 h 89"/>
                  <a:gd name="T6" fmla="*/ 0 w 42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89"/>
                  <a:gd name="T14" fmla="*/ 42 w 42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89">
                    <a:moveTo>
                      <a:pt x="0" y="0"/>
                    </a:moveTo>
                    <a:lnTo>
                      <a:pt x="42" y="0"/>
                    </a:lnTo>
                    <a:lnTo>
                      <a:pt x="37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2" name="Freeform 182"/>
              <p:cNvSpPr>
                <a:spLocks/>
              </p:cNvSpPr>
              <p:nvPr/>
            </p:nvSpPr>
            <p:spPr bwMode="auto">
              <a:xfrm>
                <a:off x="2239" y="2336"/>
                <a:ext cx="3" cy="9"/>
              </a:xfrm>
              <a:custGeom>
                <a:avLst/>
                <a:gdLst>
                  <a:gd name="T0" fmla="*/ 0 w 29"/>
                  <a:gd name="T1" fmla="*/ 0 h 89"/>
                  <a:gd name="T2" fmla="*/ 0 w 29"/>
                  <a:gd name="T3" fmla="*/ 1 h 89"/>
                  <a:gd name="T4" fmla="*/ 0 w 29"/>
                  <a:gd name="T5" fmla="*/ 1 h 89"/>
                  <a:gd name="T6" fmla="*/ 0 w 2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89"/>
                  <a:gd name="T14" fmla="*/ 29 w 2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89">
                    <a:moveTo>
                      <a:pt x="5" y="0"/>
                    </a:moveTo>
                    <a:lnTo>
                      <a:pt x="0" y="89"/>
                    </a:lnTo>
                    <a:lnTo>
                      <a:pt x="29" y="5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3" name="Freeform 183"/>
              <p:cNvSpPr>
                <a:spLocks/>
              </p:cNvSpPr>
              <p:nvPr/>
            </p:nvSpPr>
            <p:spPr bwMode="auto">
              <a:xfrm>
                <a:off x="2236" y="2336"/>
                <a:ext cx="6" cy="9"/>
              </a:xfrm>
              <a:custGeom>
                <a:avLst/>
                <a:gdLst>
                  <a:gd name="T0" fmla="*/ 0 w 66"/>
                  <a:gd name="T1" fmla="*/ 0 h 89"/>
                  <a:gd name="T2" fmla="*/ 0 w 66"/>
                  <a:gd name="T3" fmla="*/ 0 h 89"/>
                  <a:gd name="T4" fmla="*/ 1 w 66"/>
                  <a:gd name="T5" fmla="*/ 1 h 89"/>
                  <a:gd name="T6" fmla="*/ 0 w 66"/>
                  <a:gd name="T7" fmla="*/ 1 h 89"/>
                  <a:gd name="T8" fmla="*/ 0 w 66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0" y="0"/>
                    </a:moveTo>
                    <a:lnTo>
                      <a:pt x="42" y="0"/>
                    </a:lnTo>
                    <a:lnTo>
                      <a:pt x="66" y="59"/>
                    </a:lnTo>
                    <a:lnTo>
                      <a:pt x="37" y="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4" name="Freeform 184"/>
              <p:cNvSpPr>
                <a:spLocks/>
              </p:cNvSpPr>
              <p:nvPr/>
            </p:nvSpPr>
            <p:spPr bwMode="auto">
              <a:xfrm>
                <a:off x="2239" y="2342"/>
                <a:ext cx="9" cy="6"/>
              </a:xfrm>
              <a:custGeom>
                <a:avLst/>
                <a:gdLst>
                  <a:gd name="T0" fmla="*/ 0 w 88"/>
                  <a:gd name="T1" fmla="*/ 0 h 67"/>
                  <a:gd name="T2" fmla="*/ 0 w 88"/>
                  <a:gd name="T3" fmla="*/ 0 h 67"/>
                  <a:gd name="T4" fmla="*/ 1 w 88"/>
                  <a:gd name="T5" fmla="*/ 1 h 67"/>
                  <a:gd name="T6" fmla="*/ 0 w 8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67"/>
                  <a:gd name="T14" fmla="*/ 88 w 88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67">
                    <a:moveTo>
                      <a:pt x="0" y="30"/>
                    </a:moveTo>
                    <a:lnTo>
                      <a:pt x="29" y="0"/>
                    </a:lnTo>
                    <a:lnTo>
                      <a:pt x="88" y="67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5" name="Freeform 185"/>
              <p:cNvSpPr>
                <a:spLocks/>
              </p:cNvSpPr>
              <p:nvPr/>
            </p:nvSpPr>
            <p:spPr bwMode="auto">
              <a:xfrm>
                <a:off x="2242" y="2342"/>
                <a:ext cx="6" cy="6"/>
              </a:xfrm>
              <a:custGeom>
                <a:avLst/>
                <a:gdLst>
                  <a:gd name="T0" fmla="*/ 0 w 59"/>
                  <a:gd name="T1" fmla="*/ 0 h 67"/>
                  <a:gd name="T2" fmla="*/ 1 w 59"/>
                  <a:gd name="T3" fmla="*/ 1 h 67"/>
                  <a:gd name="T4" fmla="*/ 1 w 59"/>
                  <a:gd name="T5" fmla="*/ 0 h 67"/>
                  <a:gd name="T6" fmla="*/ 0 w 59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67"/>
                  <a:gd name="T14" fmla="*/ 59 w 59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67">
                    <a:moveTo>
                      <a:pt x="0" y="0"/>
                    </a:moveTo>
                    <a:lnTo>
                      <a:pt x="59" y="67"/>
                    </a:lnTo>
                    <a:lnTo>
                      <a:pt x="59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6" name="Freeform 186"/>
              <p:cNvSpPr>
                <a:spLocks/>
              </p:cNvSpPr>
              <p:nvPr/>
            </p:nvSpPr>
            <p:spPr bwMode="auto">
              <a:xfrm>
                <a:off x="2239" y="2342"/>
                <a:ext cx="9" cy="6"/>
              </a:xfrm>
              <a:custGeom>
                <a:avLst/>
                <a:gdLst>
                  <a:gd name="T0" fmla="*/ 0 w 88"/>
                  <a:gd name="T1" fmla="*/ 0 h 67"/>
                  <a:gd name="T2" fmla="*/ 0 w 88"/>
                  <a:gd name="T3" fmla="*/ 0 h 67"/>
                  <a:gd name="T4" fmla="*/ 1 w 88"/>
                  <a:gd name="T5" fmla="*/ 0 h 67"/>
                  <a:gd name="T6" fmla="*/ 1 w 88"/>
                  <a:gd name="T7" fmla="*/ 1 h 67"/>
                  <a:gd name="T8" fmla="*/ 0 w 88"/>
                  <a:gd name="T9" fmla="*/ 0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67"/>
                  <a:gd name="T17" fmla="*/ 88 w 8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67">
                    <a:moveTo>
                      <a:pt x="0" y="30"/>
                    </a:moveTo>
                    <a:lnTo>
                      <a:pt x="29" y="0"/>
                    </a:lnTo>
                    <a:lnTo>
                      <a:pt x="88" y="26"/>
                    </a:lnTo>
                    <a:lnTo>
                      <a:pt x="88" y="67"/>
                    </a:lnTo>
                    <a:lnTo>
                      <a:pt x="0" y="3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7" name="Freeform 187"/>
              <p:cNvSpPr>
                <a:spLocks/>
              </p:cNvSpPr>
              <p:nvPr/>
            </p:nvSpPr>
            <p:spPr bwMode="auto">
              <a:xfrm>
                <a:off x="2248" y="2344"/>
                <a:ext cx="9" cy="4"/>
              </a:xfrm>
              <a:custGeom>
                <a:avLst/>
                <a:gdLst>
                  <a:gd name="T0" fmla="*/ 0 w 89"/>
                  <a:gd name="T1" fmla="*/ 0 h 41"/>
                  <a:gd name="T2" fmla="*/ 0 w 89"/>
                  <a:gd name="T3" fmla="*/ 0 h 41"/>
                  <a:gd name="T4" fmla="*/ 1 w 89"/>
                  <a:gd name="T5" fmla="*/ 0 h 41"/>
                  <a:gd name="T6" fmla="*/ 0 w 89"/>
                  <a:gd name="T7" fmla="*/ 0 h 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"/>
                  <a:gd name="T13" fmla="*/ 0 h 41"/>
                  <a:gd name="T14" fmla="*/ 89 w 89"/>
                  <a:gd name="T15" fmla="*/ 41 h 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" h="41">
                    <a:moveTo>
                      <a:pt x="0" y="41"/>
                    </a:moveTo>
                    <a:lnTo>
                      <a:pt x="0" y="0"/>
                    </a:lnTo>
                    <a:lnTo>
                      <a:pt x="89" y="4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8" name="Freeform 188"/>
              <p:cNvSpPr>
                <a:spLocks/>
              </p:cNvSpPr>
              <p:nvPr/>
            </p:nvSpPr>
            <p:spPr bwMode="auto">
              <a:xfrm>
                <a:off x="2248" y="2342"/>
                <a:ext cx="9" cy="3"/>
              </a:xfrm>
              <a:custGeom>
                <a:avLst/>
                <a:gdLst>
                  <a:gd name="T0" fmla="*/ 0 w 89"/>
                  <a:gd name="T1" fmla="*/ 0 h 30"/>
                  <a:gd name="T2" fmla="*/ 1 w 89"/>
                  <a:gd name="T3" fmla="*/ 0 h 30"/>
                  <a:gd name="T4" fmla="*/ 1 w 89"/>
                  <a:gd name="T5" fmla="*/ 0 h 30"/>
                  <a:gd name="T6" fmla="*/ 0 w 89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"/>
                  <a:gd name="T13" fmla="*/ 0 h 30"/>
                  <a:gd name="T14" fmla="*/ 89 w 89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" h="30">
                    <a:moveTo>
                      <a:pt x="0" y="26"/>
                    </a:moveTo>
                    <a:lnTo>
                      <a:pt x="89" y="30"/>
                    </a:lnTo>
                    <a:lnTo>
                      <a:pt x="6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89" name="Freeform 189"/>
              <p:cNvSpPr>
                <a:spLocks/>
              </p:cNvSpPr>
              <p:nvPr/>
            </p:nvSpPr>
            <p:spPr bwMode="auto">
              <a:xfrm>
                <a:off x="2248" y="2342"/>
                <a:ext cx="9" cy="6"/>
              </a:xfrm>
              <a:custGeom>
                <a:avLst/>
                <a:gdLst>
                  <a:gd name="T0" fmla="*/ 0 w 89"/>
                  <a:gd name="T1" fmla="*/ 1 h 67"/>
                  <a:gd name="T2" fmla="*/ 0 w 89"/>
                  <a:gd name="T3" fmla="*/ 0 h 67"/>
                  <a:gd name="T4" fmla="*/ 1 w 89"/>
                  <a:gd name="T5" fmla="*/ 0 h 67"/>
                  <a:gd name="T6" fmla="*/ 1 w 89"/>
                  <a:gd name="T7" fmla="*/ 0 h 67"/>
                  <a:gd name="T8" fmla="*/ 0 w 89"/>
                  <a:gd name="T9" fmla="*/ 1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67"/>
                  <a:gd name="T17" fmla="*/ 89 w 89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67">
                    <a:moveTo>
                      <a:pt x="0" y="67"/>
                    </a:moveTo>
                    <a:lnTo>
                      <a:pt x="0" y="26"/>
                    </a:lnTo>
                    <a:lnTo>
                      <a:pt x="60" y="0"/>
                    </a:lnTo>
                    <a:lnTo>
                      <a:pt x="89" y="30"/>
                    </a:lnTo>
                    <a:lnTo>
                      <a:pt x="0" y="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0" name="Freeform 190"/>
              <p:cNvSpPr>
                <a:spLocks/>
              </p:cNvSpPr>
              <p:nvPr/>
            </p:nvSpPr>
            <p:spPr bwMode="auto">
              <a:xfrm>
                <a:off x="2254" y="2336"/>
                <a:ext cx="7" cy="9"/>
              </a:xfrm>
              <a:custGeom>
                <a:avLst/>
                <a:gdLst>
                  <a:gd name="T0" fmla="*/ 0 w 66"/>
                  <a:gd name="T1" fmla="*/ 1 h 89"/>
                  <a:gd name="T2" fmla="*/ 0 w 66"/>
                  <a:gd name="T3" fmla="*/ 1 h 89"/>
                  <a:gd name="T4" fmla="*/ 1 w 66"/>
                  <a:gd name="T5" fmla="*/ 0 h 89"/>
                  <a:gd name="T6" fmla="*/ 0 w 66"/>
                  <a:gd name="T7" fmla="*/ 1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89"/>
                  <a:gd name="T14" fmla="*/ 66 w 66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89">
                    <a:moveTo>
                      <a:pt x="29" y="89"/>
                    </a:moveTo>
                    <a:lnTo>
                      <a:pt x="0" y="59"/>
                    </a:lnTo>
                    <a:lnTo>
                      <a:pt x="66" y="0"/>
                    </a:lnTo>
                    <a:lnTo>
                      <a:pt x="29" y="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1" name="Freeform 191"/>
              <p:cNvSpPr>
                <a:spLocks/>
              </p:cNvSpPr>
              <p:nvPr/>
            </p:nvSpPr>
            <p:spPr bwMode="auto">
              <a:xfrm>
                <a:off x="2254" y="2336"/>
                <a:ext cx="7" cy="6"/>
              </a:xfrm>
              <a:custGeom>
                <a:avLst/>
                <a:gdLst>
                  <a:gd name="T0" fmla="*/ 0 w 66"/>
                  <a:gd name="T1" fmla="*/ 1 h 59"/>
                  <a:gd name="T2" fmla="*/ 1 w 66"/>
                  <a:gd name="T3" fmla="*/ 0 h 59"/>
                  <a:gd name="T4" fmla="*/ 0 w 66"/>
                  <a:gd name="T5" fmla="*/ 0 h 59"/>
                  <a:gd name="T6" fmla="*/ 0 w 66"/>
                  <a:gd name="T7" fmla="*/ 1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"/>
                  <a:gd name="T13" fmla="*/ 0 h 59"/>
                  <a:gd name="T14" fmla="*/ 66 w 66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" h="59">
                    <a:moveTo>
                      <a:pt x="0" y="59"/>
                    </a:moveTo>
                    <a:lnTo>
                      <a:pt x="66" y="0"/>
                    </a:lnTo>
                    <a:lnTo>
                      <a:pt x="24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592" name="Freeform 192"/>
              <p:cNvSpPr>
                <a:spLocks/>
              </p:cNvSpPr>
              <p:nvPr/>
            </p:nvSpPr>
            <p:spPr bwMode="auto">
              <a:xfrm>
                <a:off x="2254" y="2336"/>
                <a:ext cx="7" cy="9"/>
              </a:xfrm>
              <a:custGeom>
                <a:avLst/>
                <a:gdLst>
                  <a:gd name="T0" fmla="*/ 0 w 66"/>
                  <a:gd name="T1" fmla="*/ 1 h 89"/>
                  <a:gd name="T2" fmla="*/ 0 w 66"/>
                  <a:gd name="T3" fmla="*/ 1 h 89"/>
                  <a:gd name="T4" fmla="*/ 0 w 66"/>
                  <a:gd name="T5" fmla="*/ 0 h 89"/>
                  <a:gd name="T6" fmla="*/ 1 w 66"/>
                  <a:gd name="T7" fmla="*/ 0 h 89"/>
                  <a:gd name="T8" fmla="*/ 0 w 66"/>
                  <a:gd name="T9" fmla="*/ 1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89"/>
                  <a:gd name="T17" fmla="*/ 66 w 66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89">
                    <a:moveTo>
                      <a:pt x="29" y="89"/>
                    </a:moveTo>
                    <a:lnTo>
                      <a:pt x="0" y="59"/>
                    </a:lnTo>
                    <a:lnTo>
                      <a:pt x="24" y="0"/>
                    </a:lnTo>
                    <a:lnTo>
                      <a:pt x="66" y="0"/>
                    </a:lnTo>
                    <a:lnTo>
                      <a:pt x="29" y="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21566" name="Line 193"/>
            <p:cNvSpPr>
              <a:spLocks noChangeShapeType="1"/>
            </p:cNvSpPr>
            <p:nvPr/>
          </p:nvSpPr>
          <p:spPr bwMode="auto">
            <a:xfrm>
              <a:off x="2490788" y="2895600"/>
              <a:ext cx="3054350" cy="14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67" name="Line 194"/>
            <p:cNvSpPr>
              <a:spLocks noChangeShapeType="1"/>
            </p:cNvSpPr>
            <p:nvPr/>
          </p:nvSpPr>
          <p:spPr bwMode="auto">
            <a:xfrm>
              <a:off x="5586413" y="2924175"/>
              <a:ext cx="1814512" cy="23891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  <p:sp>
          <p:nvSpPr>
            <p:cNvPr id="21568" name="Freeform 195"/>
            <p:cNvSpPr>
              <a:spLocks/>
            </p:cNvSpPr>
            <p:nvPr/>
          </p:nvSpPr>
          <p:spPr bwMode="auto">
            <a:xfrm>
              <a:off x="1241425" y="3602038"/>
              <a:ext cx="6154738" cy="1690687"/>
            </a:xfrm>
            <a:custGeom>
              <a:avLst/>
              <a:gdLst>
                <a:gd name="T0" fmla="*/ 0 w 2495"/>
                <a:gd name="T1" fmla="*/ 2147483647 h 582"/>
                <a:gd name="T2" fmla="*/ 2147483647 w 2495"/>
                <a:gd name="T3" fmla="*/ 700420719 h 582"/>
                <a:gd name="T4" fmla="*/ 2147483647 w 2495"/>
                <a:gd name="T5" fmla="*/ 700420719 h 582"/>
                <a:gd name="T6" fmla="*/ 2147483647 w 2495"/>
                <a:gd name="T7" fmla="*/ 2147483647 h 5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95"/>
                <a:gd name="T13" fmla="*/ 0 h 582"/>
                <a:gd name="T14" fmla="*/ 2495 w 2495"/>
                <a:gd name="T15" fmla="*/ 582 h 5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95" h="582">
                  <a:moveTo>
                    <a:pt x="0" y="582"/>
                  </a:moveTo>
                  <a:cubicBezTo>
                    <a:pt x="181" y="374"/>
                    <a:pt x="363" y="166"/>
                    <a:pt x="635" y="83"/>
                  </a:cubicBezTo>
                  <a:cubicBezTo>
                    <a:pt x="907" y="0"/>
                    <a:pt x="1323" y="0"/>
                    <a:pt x="1633" y="83"/>
                  </a:cubicBezTo>
                  <a:cubicBezTo>
                    <a:pt x="1943" y="166"/>
                    <a:pt x="2219" y="374"/>
                    <a:pt x="2495" y="582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21510" name="Text Box 196"/>
          <p:cNvSpPr txBox="1">
            <a:spLocks noChangeArrowheads="1"/>
          </p:cNvSpPr>
          <p:nvPr/>
        </p:nvSpPr>
        <p:spPr bwMode="auto">
          <a:xfrm>
            <a:off x="179388" y="4508500"/>
            <a:ext cx="43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>
                <a:latin typeface="Calibri" pitchFamily="34" charset="0"/>
              </a:rPr>
              <a:t>P</a:t>
            </a:r>
            <a:r>
              <a:rPr lang="cs-CZ" baseline="-25000">
                <a:latin typeface="Calibri" pitchFamily="34" charset="0"/>
              </a:rPr>
              <a:t>0</a:t>
            </a:r>
          </a:p>
        </p:txBody>
      </p:sp>
      <p:sp>
        <p:nvSpPr>
          <p:cNvPr id="21511" name="Text Box 197"/>
          <p:cNvSpPr txBox="1">
            <a:spLocks noChangeArrowheads="1"/>
          </p:cNvSpPr>
          <p:nvPr/>
        </p:nvSpPr>
        <p:spPr bwMode="auto">
          <a:xfrm>
            <a:off x="755650" y="2781300"/>
            <a:ext cx="5762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>
                <a:latin typeface="Calibri" pitchFamily="34" charset="0"/>
              </a:rPr>
              <a:t>P</a:t>
            </a:r>
            <a:r>
              <a:rPr lang="cs-CZ" baseline="-25000">
                <a:latin typeface="Calibri" pitchFamily="34" charset="0"/>
              </a:rPr>
              <a:t>1</a:t>
            </a:r>
          </a:p>
        </p:txBody>
      </p:sp>
      <p:sp>
        <p:nvSpPr>
          <p:cNvPr id="21512" name="Text Box 198"/>
          <p:cNvSpPr txBox="1">
            <a:spLocks noChangeArrowheads="1"/>
          </p:cNvSpPr>
          <p:nvPr/>
        </p:nvSpPr>
        <p:spPr bwMode="auto">
          <a:xfrm>
            <a:off x="2627313" y="2846388"/>
            <a:ext cx="431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>
                <a:latin typeface="Calibri" pitchFamily="34" charset="0"/>
              </a:rPr>
              <a:t>P</a:t>
            </a:r>
            <a:r>
              <a:rPr lang="cs-CZ" baseline="-25000">
                <a:latin typeface="Calibri" pitchFamily="34" charset="0"/>
              </a:rPr>
              <a:t>2</a:t>
            </a:r>
          </a:p>
        </p:txBody>
      </p:sp>
      <p:sp>
        <p:nvSpPr>
          <p:cNvPr id="21513" name="Text Box 199"/>
          <p:cNvSpPr txBox="1">
            <a:spLocks noChangeArrowheads="1"/>
          </p:cNvSpPr>
          <p:nvPr/>
        </p:nvSpPr>
        <p:spPr bwMode="auto">
          <a:xfrm>
            <a:off x="3633788" y="4502150"/>
            <a:ext cx="433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>
                <a:latin typeface="Calibri" pitchFamily="34" charset="0"/>
              </a:rPr>
              <a:t>P</a:t>
            </a:r>
            <a:r>
              <a:rPr lang="cs-CZ" baseline="-25000">
                <a:latin typeface="Calibri" pitchFamily="34" charset="0"/>
              </a:rPr>
              <a:t>3</a:t>
            </a:r>
          </a:p>
        </p:txBody>
      </p:sp>
      <p:pic>
        <p:nvPicPr>
          <p:cNvPr id="215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" y="5013325"/>
            <a:ext cx="207327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454</Words>
  <Application>Microsoft Office PowerPoint</Application>
  <PresentationFormat>Předvádění na obrazovce (4:3)</PresentationFormat>
  <Paragraphs>134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Šablona návrhu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6" baseType="lpstr">
      <vt:lpstr>Calibri</vt:lpstr>
      <vt:lpstr>Arial</vt:lpstr>
      <vt:lpstr>Motiv sady Office</vt:lpstr>
      <vt:lpstr>Využití Blenderu při výuce počítačové grafiky</vt:lpstr>
      <vt:lpstr>Obsah</vt:lpstr>
      <vt:lpstr>Motivace</vt:lpstr>
      <vt:lpstr>Výběr vhodného nástroje</vt:lpstr>
      <vt:lpstr>Blender není „black box“</vt:lpstr>
      <vt:lpstr>Základy</vt:lpstr>
      <vt:lpstr>Jak to navazuje</vt:lpstr>
      <vt:lpstr>Další spojitosti</vt:lpstr>
      <vt:lpstr>Bézierová křivka, NURBS</vt:lpstr>
      <vt:lpstr>Scriptování Python</vt:lpstr>
      <vt:lpstr>Plugines, external programs</vt:lpstr>
      <vt:lpstr>Fyzika a Game engine</vt:lpstr>
      <vt:lpstr>Stereo v blenderu</vt:lpstr>
      <vt:lpstr>Typy stereo projekce</vt:lpstr>
      <vt:lpstr>Minuta animace</vt:lpstr>
      <vt:lpstr>Síťové renderování</vt:lpstr>
      <vt:lpstr>Použití síťového renderování</vt:lpstr>
      <vt:lpstr>Snímek 18</vt:lpstr>
      <vt:lpstr>Výběr verze</vt:lpstr>
      <vt:lpstr>Snímek 20</vt:lpstr>
      <vt:lpstr>Snímek 21</vt:lpstr>
      <vt:lpstr>Snímek 22</vt:lpstr>
      <vt:lpstr>Snímek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na VŠB-TU Ostrava</dc:title>
  <dc:creator>Monly</dc:creator>
  <cp:lastModifiedBy>xkalab00</cp:lastModifiedBy>
  <cp:revision>68</cp:revision>
  <dcterms:created xsi:type="dcterms:W3CDTF">2011-04-13T10:49:23Z</dcterms:created>
  <dcterms:modified xsi:type="dcterms:W3CDTF">2011-04-23T11:01:31Z</dcterms:modified>
</cp:coreProperties>
</file>